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64" r:id="rId2"/>
    <p:sldId id="256" r:id="rId3"/>
    <p:sldId id="257" r:id="rId4"/>
    <p:sldId id="258" r:id="rId5"/>
    <p:sldId id="259" r:id="rId6"/>
    <p:sldId id="260" r:id="rId7"/>
    <p:sldId id="265" r:id="rId8"/>
    <p:sldId id="261" r:id="rId9"/>
    <p:sldId id="262" r:id="rId10"/>
    <p:sldId id="263"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snapToGrid="0">
      <p:cViewPr varScale="1">
        <p:scale>
          <a:sx n="86" d="100"/>
          <a:sy n="86" d="100"/>
        </p:scale>
        <p:origin x="51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zh-CN" altLang="en-US"/>
              <a:t>单击此处编辑母版标题样式</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4227889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85562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zh-CN" altLang="en-US"/>
              <a:t>单击此处编辑母版标题样式</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851298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zh-CN" altLang="en-US"/>
              <a:t>单击此处编辑母版标题样式</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zh-CN" altLang="en-US"/>
              <a:t>单击此处编辑母版文本样式</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1059875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168654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zh-CN" altLang="en-US"/>
              <a:t>单击此处编辑母版标题样式</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4"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757808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zh-CN" altLang="en-US"/>
              <a:t>单击此处编辑母版标题样式</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4"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3205140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nchorCtr="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3424800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4236030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23EFD8-4B59-4AD9-BEB4-46E062BFB294}"/>
              </a:ext>
            </a:extLst>
          </p:cNvPr>
          <p:cNvSpPr>
            <a:spLocks noGrp="1"/>
          </p:cNvSpPr>
          <p:nvPr>
            <p:ph type="title"/>
          </p:nvPr>
        </p:nvSpPr>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8737080-5D5B-4D80-A118-F8CF745B9DC5}"/>
              </a:ext>
            </a:extLst>
          </p:cNvPr>
          <p:cNvSpPr>
            <a:spLocks noGrp="1"/>
          </p:cNvSpPr>
          <p:nvPr>
            <p:ph type="body"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556C281-01D7-4B4E-B0A1-58DD97ED36BE}"/>
              </a:ext>
            </a:extLst>
          </p:cNvPr>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页脚占位符 4">
            <a:extLst>
              <a:ext uri="{FF2B5EF4-FFF2-40B4-BE49-F238E27FC236}">
                <a16:creationId xmlns:a16="http://schemas.microsoft.com/office/drawing/2014/main" id="{E13DE17F-4EA0-42C2-8328-13271507DD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EEE8309-EF95-489B-B6A9-485A3329BB24}"/>
              </a:ext>
            </a:extLst>
          </p:cNvPr>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671807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18892147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3420967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260309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379502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7" name="Date Placeholder 2"/>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3"/>
          <p:cNvSpPr>
            <a:spLocks noGrp="1"/>
          </p:cNvSpPr>
          <p:nvPr>
            <p:ph type="ftr" sz="quarter" idx="11"/>
          </p:nvPr>
        </p:nvSpPr>
        <p:spPr/>
        <p:txBody>
          <a:bodyPr/>
          <a:lstStyle/>
          <a:p>
            <a:endParaRPr lang="zh-CN" altLang="en-US"/>
          </a:p>
        </p:txBody>
      </p:sp>
      <p:sp>
        <p:nvSpPr>
          <p:cNvPr id="6" name="Slide Number Placeholder 4"/>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985028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2"/>
          <p:cNvSpPr>
            <a:spLocks noGrp="1"/>
          </p:cNvSpPr>
          <p:nvPr>
            <p:ph type="ftr" sz="quarter" idx="11"/>
          </p:nvPr>
        </p:nvSpPr>
        <p:spPr/>
        <p:txBody>
          <a:bodyPr/>
          <a:lstStyle/>
          <a:p>
            <a:endParaRPr lang="zh-CN" altLang="en-US"/>
          </a:p>
        </p:txBody>
      </p:sp>
      <p:sp>
        <p:nvSpPr>
          <p:cNvPr id="6" name="Slide Number Placeholder 3"/>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467655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zh-CN" altLang="en-US"/>
              <a:t>单击此处编辑母版标题样式</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Date Placeholder 4"/>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5" name="Footer Placeholder 5"/>
          <p:cNvSpPr>
            <a:spLocks noGrp="1"/>
          </p:cNvSpPr>
          <p:nvPr>
            <p:ph type="ftr" sz="quarter" idx="11"/>
          </p:nvPr>
        </p:nvSpPr>
        <p:spPr/>
        <p:txBody>
          <a:bodyPr/>
          <a:lstStyle/>
          <a:p>
            <a:endParaRPr lang="zh-CN" altLang="en-US"/>
          </a:p>
        </p:txBody>
      </p:sp>
      <p:sp>
        <p:nvSpPr>
          <p:cNvPr id="6" name="Slide Number Placeholder 6"/>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1252951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93A9A97-38EE-4783-8ABE-180AF50D6527}" type="datetimeFigureOut">
              <a:rPr lang="zh-CN" altLang="en-US" smtClean="0"/>
              <a:t>2020/12/22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343166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93A9A97-38EE-4783-8ABE-180AF50D6527}" type="datetimeFigureOut">
              <a:rPr lang="zh-CN" altLang="en-US" smtClean="0"/>
              <a:t>2020/12/22</a:t>
            </a:fld>
            <a:endParaRPr lang="zh-CN" alt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zh-CN" alt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E324964-F0C6-4FC8-B7B4-CBDCB147BDD6}" type="slidenum">
              <a:rPr lang="zh-CN" altLang="en-US" smtClean="0"/>
              <a:t>‹#›</a:t>
            </a:fld>
            <a:endParaRPr lang="zh-CN" altLang="en-US"/>
          </a:p>
        </p:txBody>
      </p:sp>
    </p:spTree>
    <p:extLst>
      <p:ext uri="{BB962C8B-B14F-4D97-AF65-F5344CB8AC3E}">
        <p14:creationId xmlns:p14="http://schemas.microsoft.com/office/powerpoint/2010/main" val="2768159728"/>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39B242-8710-4F81-9E52-C9B10FD7D21A}"/>
              </a:ext>
            </a:extLst>
          </p:cNvPr>
          <p:cNvSpPr>
            <a:spLocks noGrp="1"/>
          </p:cNvSpPr>
          <p:nvPr>
            <p:ph type="ctrTitle"/>
          </p:nvPr>
        </p:nvSpPr>
        <p:spPr/>
        <p:txBody>
          <a:bodyPr/>
          <a:lstStyle/>
          <a:p>
            <a:r>
              <a:rPr lang="zh-CN" altLang="en-US" dirty="0"/>
              <a:t>读写集介绍</a:t>
            </a:r>
          </a:p>
        </p:txBody>
      </p:sp>
      <p:sp>
        <p:nvSpPr>
          <p:cNvPr id="3" name="副标题 2">
            <a:extLst>
              <a:ext uri="{FF2B5EF4-FFF2-40B4-BE49-F238E27FC236}">
                <a16:creationId xmlns:a16="http://schemas.microsoft.com/office/drawing/2014/main" id="{0F6066F5-4C52-42B7-ABCC-ABC91335DC4A}"/>
              </a:ext>
            </a:extLst>
          </p:cNvPr>
          <p:cNvSpPr>
            <a:spLocks noGrp="1"/>
          </p:cNvSpPr>
          <p:nvPr>
            <p:ph type="subTitle" idx="1"/>
          </p:nvPr>
        </p:nvSpPr>
        <p:spPr/>
        <p:txBody>
          <a:bodyPr/>
          <a:lstStyle/>
          <a:p>
            <a:r>
              <a:rPr lang="en-US" altLang="zh-CN" dirty="0"/>
              <a:t>Fabric </a:t>
            </a:r>
            <a:r>
              <a:rPr lang="zh-CN" altLang="en-US" dirty="0"/>
              <a:t>读写集介绍</a:t>
            </a:r>
          </a:p>
        </p:txBody>
      </p:sp>
    </p:spTree>
    <p:extLst>
      <p:ext uri="{BB962C8B-B14F-4D97-AF65-F5344CB8AC3E}">
        <p14:creationId xmlns:p14="http://schemas.microsoft.com/office/powerpoint/2010/main" val="3372073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10EE3D-5810-4FE0-85CE-F8C32CD09C99}"/>
              </a:ext>
            </a:extLst>
          </p:cNvPr>
          <p:cNvSpPr>
            <a:spLocks noGrp="1"/>
          </p:cNvSpPr>
          <p:nvPr>
            <p:ph type="title"/>
          </p:nvPr>
        </p:nvSpPr>
        <p:spPr/>
        <p:txBody>
          <a:bodyPr/>
          <a:lstStyle/>
          <a:p>
            <a:pPr marR="0" rtl="0"/>
            <a:r>
              <a:rPr lang="en-US" altLang="zh-CN" b="1" i="0" u="none" strike="noStrike" kern="2200" baseline="0" dirty="0">
                <a:latin typeface="等线" panose="02010600030101010101" pitchFamily="2" charset="-122"/>
                <a:ea typeface="等线" panose="02010600030101010101" pitchFamily="2" charset="-122"/>
              </a:rPr>
              <a:t>4</a:t>
            </a:r>
            <a:r>
              <a:rPr lang="zh-CN" altLang="en-US" b="1" i="0" u="none" strike="noStrike" kern="2200" baseline="0" dirty="0">
                <a:latin typeface="等线" panose="02010600030101010101" pitchFamily="2" charset="-122"/>
                <a:ea typeface="等线" panose="02010600030101010101" pitchFamily="2" charset="-122"/>
              </a:rPr>
              <a:t>：读写集优点梳理</a:t>
            </a:r>
            <a:endParaRPr lang="zh-CN" altLang="en-US" b="1" i="0" u="none" strike="noStrike" kern="2200" baseline="0" dirty="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E3FF2A5A-E8CB-43D4-B0F7-62E0C1F86040}"/>
              </a:ext>
            </a:extLst>
          </p:cNvPr>
          <p:cNvSpPr>
            <a:spLocks noGrp="1"/>
          </p:cNvSpPr>
          <p:nvPr>
            <p:ph type="body" idx="1"/>
          </p:nvPr>
        </p:nvSpPr>
        <p:spPr/>
        <p:txBody>
          <a:bodyPr/>
          <a:lstStyle/>
          <a:p>
            <a:pPr marR="0" lvl="1" rtl="0"/>
            <a:r>
              <a:rPr lang="en-US" altLang="zh-CN" b="1" i="0" u="none" strike="noStrike" kern="100" baseline="0" dirty="0">
                <a:latin typeface="等线" panose="02010600030101010101" pitchFamily="2" charset="-122"/>
                <a:ea typeface="等线" panose="02010600030101010101" pitchFamily="2" charset="-122"/>
              </a:rPr>
              <a:t>1</a:t>
            </a:r>
            <a:r>
              <a:rPr lang="zh-CN" altLang="en-US" b="1" i="0" u="none" strike="noStrike" kern="100" baseline="0" dirty="0">
                <a:latin typeface="等线" panose="02010600030101010101" pitchFamily="2" charset="-122"/>
                <a:ea typeface="等线" panose="02010600030101010101" pitchFamily="2" charset="-122"/>
              </a:rPr>
              <a:t>：在进行交易背书的过程中可以并发。</a:t>
            </a:r>
          </a:p>
          <a:p>
            <a:pPr marR="0" lvl="1" rtl="0"/>
            <a:r>
              <a:rPr lang="en-US" altLang="zh-CN" b="1" i="0" u="none" strike="noStrike" kern="100" baseline="0" dirty="0">
                <a:latin typeface="等线" panose="02010600030101010101" pitchFamily="2" charset="-122"/>
                <a:ea typeface="等线" panose="02010600030101010101" pitchFamily="2" charset="-122"/>
              </a:rPr>
              <a:t>2</a:t>
            </a:r>
            <a:r>
              <a:rPr lang="zh-CN" altLang="en-US" b="1" i="0" u="none" strike="noStrike" kern="100" baseline="0" dirty="0">
                <a:latin typeface="等线" panose="02010600030101010101" pitchFamily="2" charset="-122"/>
                <a:ea typeface="等线" panose="02010600030101010101" pitchFamily="2" charset="-122"/>
              </a:rPr>
              <a:t>：在交易验证的过程中不用再进行智能合约调用了。</a:t>
            </a:r>
          </a:p>
          <a:p>
            <a:pPr marR="0" lvl="1" rtl="0"/>
            <a:r>
              <a:rPr lang="en-US" altLang="zh-CN" b="1" i="0" u="none" strike="noStrike" kern="100" baseline="0" dirty="0">
                <a:latin typeface="等线" panose="02010600030101010101" pitchFamily="2" charset="-122"/>
                <a:ea typeface="等线" panose="02010600030101010101" pitchFamily="2" charset="-122"/>
              </a:rPr>
              <a:t>3</a:t>
            </a:r>
            <a:r>
              <a:rPr lang="zh-CN" altLang="en-US" b="1" i="0" u="none" strike="noStrike" kern="100" baseline="0" dirty="0">
                <a:latin typeface="等线" panose="02010600030101010101" pitchFamily="2" charset="-122"/>
                <a:ea typeface="等线" panose="02010600030101010101" pitchFamily="2" charset="-122"/>
              </a:rPr>
              <a:t>：可以根据读写集进行</a:t>
            </a:r>
            <a:r>
              <a:rPr lang="en-US" altLang="zh-CN" b="1" i="0" u="none" strike="noStrike" kern="100" baseline="0" dirty="0">
                <a:latin typeface="等线" panose="02010600030101010101" pitchFamily="2" charset="-122"/>
                <a:ea typeface="等线" panose="02010600030101010101" pitchFamily="2" charset="-122"/>
              </a:rPr>
              <a:t>DAG</a:t>
            </a:r>
            <a:r>
              <a:rPr lang="zh-CN" altLang="en-US" b="1" i="0" u="none" strike="noStrike" kern="100" baseline="0" dirty="0">
                <a:latin typeface="等线" panose="02010600030101010101" pitchFamily="2" charset="-122"/>
                <a:ea typeface="等线" panose="02010600030101010101" pitchFamily="2" charset="-122"/>
              </a:rPr>
              <a:t>构建，并进行交易并行处理。</a:t>
            </a:r>
          </a:p>
          <a:p>
            <a:pPr marR="0" lvl="1" rtl="0"/>
            <a:endParaRPr lang="en-US" altLang="zh-CN" b="1" i="0" u="none" strike="noStrike" kern="100" baseline="0" dirty="0">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2203024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0AEBB5-8625-4456-B7B1-E7509BF860ED}"/>
              </a:ext>
            </a:extLst>
          </p:cNvPr>
          <p:cNvSpPr>
            <a:spLocks noGrp="1"/>
          </p:cNvSpPr>
          <p:nvPr>
            <p:ph type="ctrTitle"/>
          </p:nvPr>
        </p:nvSpPr>
        <p:spPr>
          <a:xfrm>
            <a:off x="1154955" y="1447801"/>
            <a:ext cx="8645993" cy="159058"/>
          </a:xfrm>
        </p:spPr>
        <p:txBody>
          <a:bodyPr/>
          <a:lstStyle/>
          <a:p>
            <a:r>
              <a:rPr lang="en-US" altLang="zh-CN" sz="4000" dirty="0"/>
              <a:t>5 fabric </a:t>
            </a:r>
            <a:r>
              <a:rPr lang="zh-CN" altLang="en-US" sz="4000" dirty="0"/>
              <a:t>读写集依赖</a:t>
            </a:r>
          </a:p>
        </p:txBody>
      </p:sp>
      <p:sp>
        <p:nvSpPr>
          <p:cNvPr id="6" name="文本框 5">
            <a:extLst>
              <a:ext uri="{FF2B5EF4-FFF2-40B4-BE49-F238E27FC236}">
                <a16:creationId xmlns:a16="http://schemas.microsoft.com/office/drawing/2014/main" id="{324F3B21-EEE5-4962-9DB5-FB7D86E7EA2C}"/>
              </a:ext>
            </a:extLst>
          </p:cNvPr>
          <p:cNvSpPr txBox="1"/>
          <p:nvPr/>
        </p:nvSpPr>
        <p:spPr>
          <a:xfrm>
            <a:off x="1238864" y="2185684"/>
            <a:ext cx="9156888" cy="3139321"/>
          </a:xfrm>
          <a:prstGeom prst="rect">
            <a:avLst/>
          </a:prstGeom>
          <a:noFill/>
        </p:spPr>
        <p:txBody>
          <a:bodyPr wrap="square" rtlCol="0">
            <a:spAutoFit/>
          </a:bodyPr>
          <a:lstStyle/>
          <a:p>
            <a:r>
              <a:rPr lang="zh-CN" altLang="en-US" dirty="0"/>
              <a:t>读写集依赖关系</a:t>
            </a:r>
            <a:endParaRPr lang="en-US" altLang="zh-CN" dirty="0"/>
          </a:p>
          <a:p>
            <a:endParaRPr lang="en-US" altLang="zh-CN" dirty="0"/>
          </a:p>
          <a:p>
            <a:r>
              <a:rPr lang="en-US" altLang="zh-CN" dirty="0" err="1"/>
              <a:t>Ti</a:t>
            </a:r>
            <a:r>
              <a:rPr lang="en-US" altLang="zh-CN" dirty="0"/>
              <a:t> </a:t>
            </a:r>
            <a:r>
              <a:rPr lang="zh-CN" altLang="en-US" dirty="0"/>
              <a:t>交易排序在</a:t>
            </a:r>
            <a:r>
              <a:rPr lang="en-US" altLang="zh-CN" dirty="0" err="1"/>
              <a:t>tj</a:t>
            </a:r>
            <a:r>
              <a:rPr lang="en-US" altLang="zh-CN" dirty="0"/>
              <a:t> </a:t>
            </a:r>
            <a:r>
              <a:rPr lang="zh-CN" altLang="en-US" dirty="0"/>
              <a:t>交易之前</a:t>
            </a:r>
            <a:endParaRPr lang="en-US" altLang="zh-CN" dirty="0"/>
          </a:p>
          <a:p>
            <a:endParaRPr lang="en-US" altLang="zh-CN" dirty="0"/>
          </a:p>
          <a:p>
            <a:r>
              <a:rPr lang="en-US" altLang="zh-CN" dirty="0"/>
              <a:t>1</a:t>
            </a:r>
            <a:r>
              <a:rPr lang="zh-CN" altLang="en-US" dirty="0"/>
              <a:t>：</a:t>
            </a:r>
            <a:r>
              <a:rPr lang="en-US" altLang="zh-CN" dirty="0" err="1"/>
              <a:t>rw</a:t>
            </a:r>
            <a:r>
              <a:rPr lang="en-US" altLang="zh-CN" dirty="0"/>
              <a:t> dependency       </a:t>
            </a:r>
            <a:r>
              <a:rPr lang="en-US" altLang="zh-CN" dirty="0" err="1"/>
              <a:t>ti</a:t>
            </a:r>
            <a:r>
              <a:rPr lang="zh-CN" altLang="en-US" dirty="0"/>
              <a:t> 读</a:t>
            </a:r>
            <a:r>
              <a:rPr lang="en-US" altLang="zh-CN" dirty="0"/>
              <a:t>key1,tj </a:t>
            </a:r>
            <a:r>
              <a:rPr lang="zh-CN" altLang="en-US" dirty="0"/>
              <a:t>写</a:t>
            </a:r>
            <a:r>
              <a:rPr lang="en-US" altLang="zh-CN" dirty="0"/>
              <a:t>key1</a:t>
            </a:r>
          </a:p>
          <a:p>
            <a:r>
              <a:rPr lang="en-US" altLang="zh-CN" dirty="0"/>
              <a:t>2:  </a:t>
            </a:r>
            <a:r>
              <a:rPr lang="en-US" altLang="zh-CN" dirty="0" err="1"/>
              <a:t>wr</a:t>
            </a:r>
            <a:r>
              <a:rPr lang="en-US" altLang="zh-CN" dirty="0"/>
              <a:t> dependency        </a:t>
            </a:r>
            <a:r>
              <a:rPr lang="en-US" altLang="zh-CN" dirty="0" err="1"/>
              <a:t>ti</a:t>
            </a:r>
            <a:r>
              <a:rPr lang="zh-CN" altLang="en-US" dirty="0"/>
              <a:t> 写 </a:t>
            </a:r>
            <a:r>
              <a:rPr lang="en-US" altLang="zh-CN" dirty="0"/>
              <a:t>key1,tj </a:t>
            </a:r>
            <a:r>
              <a:rPr lang="zh-CN" altLang="en-US" dirty="0"/>
              <a:t>读</a:t>
            </a:r>
            <a:r>
              <a:rPr lang="en-US" altLang="zh-CN" dirty="0"/>
              <a:t>key1</a:t>
            </a:r>
          </a:p>
          <a:p>
            <a:r>
              <a:rPr lang="en-US" altLang="zh-CN" dirty="0"/>
              <a:t>3:</a:t>
            </a:r>
            <a:r>
              <a:rPr lang="zh-CN" altLang="en-US" dirty="0"/>
              <a:t>  </a:t>
            </a:r>
            <a:r>
              <a:rPr lang="en-US" altLang="zh-CN" dirty="0" err="1"/>
              <a:t>ww</a:t>
            </a:r>
            <a:r>
              <a:rPr lang="en-US" altLang="zh-CN" dirty="0"/>
              <a:t> dependency      </a:t>
            </a:r>
            <a:r>
              <a:rPr lang="en-US" altLang="zh-CN" dirty="0" err="1"/>
              <a:t>ti</a:t>
            </a:r>
            <a:r>
              <a:rPr lang="zh-CN" altLang="en-US" dirty="0"/>
              <a:t>与</a:t>
            </a:r>
            <a:r>
              <a:rPr lang="en-US" altLang="zh-CN" dirty="0" err="1"/>
              <a:t>tj</a:t>
            </a:r>
            <a:r>
              <a:rPr lang="en-US" altLang="zh-CN" dirty="0"/>
              <a:t> </a:t>
            </a:r>
            <a:r>
              <a:rPr lang="zh-CN" altLang="en-US" dirty="0"/>
              <a:t>同时对</a:t>
            </a:r>
            <a:r>
              <a:rPr lang="en-US" altLang="zh-CN" dirty="0" err="1"/>
              <a:t>tj</a:t>
            </a:r>
            <a:r>
              <a:rPr lang="en-US" altLang="zh-CN" dirty="0"/>
              <a:t> </a:t>
            </a:r>
            <a:r>
              <a:rPr lang="zh-CN" altLang="en-US" dirty="0"/>
              <a:t>进行写操作</a:t>
            </a:r>
            <a:endParaRPr lang="en-US" altLang="zh-CN" dirty="0"/>
          </a:p>
          <a:p>
            <a:r>
              <a:rPr lang="en-US" altLang="zh-CN" dirty="0"/>
              <a:t>4:  pr dependency        </a:t>
            </a:r>
            <a:r>
              <a:rPr lang="zh-CN" altLang="en-US" dirty="0"/>
              <a:t>范围读依赖</a:t>
            </a:r>
            <a:endParaRPr lang="en-US" altLang="zh-CN" dirty="0"/>
          </a:p>
          <a:p>
            <a:r>
              <a:rPr lang="en-US" altLang="zh-CN" dirty="0"/>
              <a:t>5:  ep-</a:t>
            </a:r>
            <a:r>
              <a:rPr lang="en-US" altLang="zh-CN" dirty="0" err="1"/>
              <a:t>rw</a:t>
            </a:r>
            <a:r>
              <a:rPr lang="en-US" altLang="zh-CN" dirty="0"/>
              <a:t> dependency  </a:t>
            </a:r>
            <a:r>
              <a:rPr lang="en-US" altLang="zh-CN" dirty="0" err="1"/>
              <a:t>ti</a:t>
            </a:r>
            <a:r>
              <a:rPr lang="zh-CN" altLang="en-US" dirty="0"/>
              <a:t>使用旧有的背书策略背书。</a:t>
            </a:r>
            <a:r>
              <a:rPr lang="en-US" altLang="zh-CN" dirty="0" err="1"/>
              <a:t>tj</a:t>
            </a:r>
            <a:r>
              <a:rPr lang="en-US" altLang="zh-CN" dirty="0"/>
              <a:t> </a:t>
            </a:r>
            <a:r>
              <a:rPr lang="zh-CN" altLang="en-US" dirty="0"/>
              <a:t>是写入新的 </a:t>
            </a:r>
            <a:r>
              <a:rPr lang="en-US" altLang="zh-CN" dirty="0"/>
              <a:t>cc </a:t>
            </a:r>
            <a:r>
              <a:rPr lang="zh-CN" altLang="en-US" dirty="0"/>
              <a:t>背书策略交易</a:t>
            </a:r>
            <a:endParaRPr lang="en-US" altLang="zh-CN" dirty="0"/>
          </a:p>
          <a:p>
            <a:r>
              <a:rPr lang="en-US" altLang="zh-CN" dirty="0"/>
              <a:t>6:  ep-</a:t>
            </a:r>
            <a:r>
              <a:rPr lang="en-US" altLang="zh-CN" dirty="0" err="1"/>
              <a:t>wr</a:t>
            </a:r>
            <a:r>
              <a:rPr lang="en-US" altLang="zh-CN" dirty="0"/>
              <a:t> dependency </a:t>
            </a:r>
            <a:r>
              <a:rPr lang="en-US" altLang="zh-CN" dirty="0" err="1"/>
              <a:t>ti</a:t>
            </a:r>
            <a:r>
              <a:rPr lang="en-US" altLang="zh-CN" dirty="0"/>
              <a:t> </a:t>
            </a:r>
            <a:r>
              <a:rPr lang="zh-CN" altLang="en-US" dirty="0"/>
              <a:t>写入新的 </a:t>
            </a:r>
            <a:r>
              <a:rPr lang="en-US" altLang="zh-CN" dirty="0"/>
              <a:t>cc </a:t>
            </a:r>
            <a:r>
              <a:rPr lang="zh-CN" altLang="en-US" dirty="0"/>
              <a:t>背书策略交易。</a:t>
            </a:r>
            <a:r>
              <a:rPr lang="en-US" altLang="zh-CN" dirty="0"/>
              <a:t> </a:t>
            </a:r>
            <a:r>
              <a:rPr lang="en-US" altLang="zh-CN" dirty="0" err="1"/>
              <a:t>tj</a:t>
            </a:r>
            <a:r>
              <a:rPr lang="en-US" altLang="zh-CN" dirty="0"/>
              <a:t> </a:t>
            </a:r>
            <a:r>
              <a:rPr lang="zh-CN" altLang="en-US" dirty="0"/>
              <a:t>使用旧有的背书策略背书。</a:t>
            </a:r>
            <a:endParaRPr lang="en-US" altLang="zh-CN" dirty="0"/>
          </a:p>
          <a:p>
            <a:endParaRPr lang="zh-CN" altLang="en-US" dirty="0"/>
          </a:p>
        </p:txBody>
      </p:sp>
    </p:spTree>
    <p:extLst>
      <p:ext uri="{BB962C8B-B14F-4D97-AF65-F5344CB8AC3E}">
        <p14:creationId xmlns:p14="http://schemas.microsoft.com/office/powerpoint/2010/main" val="4117451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910023-23F3-4A02-AAA4-401D5D3C4C5F}"/>
              </a:ext>
            </a:extLst>
          </p:cNvPr>
          <p:cNvSpPr>
            <a:spLocks noGrp="1"/>
          </p:cNvSpPr>
          <p:nvPr>
            <p:ph type="title"/>
          </p:nvPr>
        </p:nvSpPr>
        <p:spPr/>
        <p:txBody>
          <a:bodyPr/>
          <a:lstStyle/>
          <a:p>
            <a:r>
              <a:rPr lang="en-US" altLang="zh-CN" dirty="0"/>
              <a:t>5.1 </a:t>
            </a:r>
            <a:r>
              <a:rPr lang="zh-CN" altLang="en-US" dirty="0"/>
              <a:t>有效依赖</a:t>
            </a:r>
          </a:p>
        </p:txBody>
      </p:sp>
      <p:sp>
        <p:nvSpPr>
          <p:cNvPr id="3" name="内容占位符 2">
            <a:extLst>
              <a:ext uri="{FF2B5EF4-FFF2-40B4-BE49-F238E27FC236}">
                <a16:creationId xmlns:a16="http://schemas.microsoft.com/office/drawing/2014/main" id="{70EA1686-2F1B-418A-A465-D9772B45FAF9}"/>
              </a:ext>
            </a:extLst>
          </p:cNvPr>
          <p:cNvSpPr>
            <a:spLocks noGrp="1"/>
          </p:cNvSpPr>
          <p:nvPr>
            <p:ph idx="1"/>
          </p:nvPr>
        </p:nvSpPr>
        <p:spPr/>
        <p:txBody>
          <a:bodyPr/>
          <a:lstStyle/>
          <a:p>
            <a:r>
              <a:rPr lang="zh-CN" altLang="en-US" dirty="0"/>
              <a:t>上面我们简单看了下</a:t>
            </a:r>
            <a:r>
              <a:rPr lang="en-US" altLang="zh-CN" dirty="0"/>
              <a:t>fabric </a:t>
            </a:r>
            <a:r>
              <a:rPr lang="zh-CN" altLang="en-US" dirty="0"/>
              <a:t>中读写集的依赖关系。</a:t>
            </a:r>
            <a:endParaRPr lang="en-US" altLang="zh-CN" dirty="0"/>
          </a:p>
          <a:p>
            <a:r>
              <a:rPr lang="zh-CN" altLang="en-US" dirty="0"/>
              <a:t>其中依赖</a:t>
            </a:r>
            <a:r>
              <a:rPr lang="en-US" altLang="zh-CN" dirty="0"/>
              <a:t>2</a:t>
            </a:r>
            <a:r>
              <a:rPr lang="zh-CN" altLang="en-US" dirty="0"/>
              <a:t>，依赖</a:t>
            </a:r>
            <a:r>
              <a:rPr lang="en-US" altLang="zh-CN" dirty="0"/>
              <a:t>4</a:t>
            </a:r>
            <a:r>
              <a:rPr lang="zh-CN" altLang="en-US" dirty="0"/>
              <a:t>，依赖</a:t>
            </a:r>
            <a:r>
              <a:rPr lang="en-US" altLang="zh-CN" dirty="0"/>
              <a:t>6 </a:t>
            </a:r>
            <a:r>
              <a:rPr lang="zh-CN" altLang="en-US" dirty="0"/>
              <a:t>我们称之为有效依赖</a:t>
            </a:r>
            <a:endParaRPr lang="en-US" altLang="zh-CN" dirty="0"/>
          </a:p>
          <a:p>
            <a:endParaRPr lang="en-US" altLang="zh-CN" dirty="0"/>
          </a:p>
          <a:p>
            <a:r>
              <a:rPr lang="zh-CN" altLang="en-US" dirty="0"/>
              <a:t>有效依赖的特点</a:t>
            </a:r>
            <a:endParaRPr lang="en-US" altLang="zh-CN" dirty="0"/>
          </a:p>
          <a:p>
            <a:pPr marL="0" indent="0">
              <a:buNone/>
            </a:pPr>
            <a:r>
              <a:rPr lang="en-US" altLang="zh-CN" dirty="0"/>
              <a:t>      </a:t>
            </a:r>
            <a:r>
              <a:rPr lang="zh-CN" altLang="en-US" dirty="0"/>
              <a:t>所谓的有效依赖是指当</a:t>
            </a:r>
            <a:r>
              <a:rPr lang="en-US" altLang="zh-CN" dirty="0" err="1"/>
              <a:t>ti</a:t>
            </a:r>
            <a:r>
              <a:rPr lang="en-US" altLang="zh-CN" dirty="0"/>
              <a:t> </a:t>
            </a:r>
            <a:r>
              <a:rPr lang="zh-CN" altLang="en-US" dirty="0"/>
              <a:t>交易有效的情况下必然导致</a:t>
            </a:r>
            <a:r>
              <a:rPr lang="en-US" altLang="zh-CN" dirty="0" err="1"/>
              <a:t>tj</a:t>
            </a:r>
            <a:r>
              <a:rPr lang="en-US" altLang="zh-CN" dirty="0"/>
              <a:t> </a:t>
            </a:r>
            <a:r>
              <a:rPr lang="zh-CN" altLang="en-US" dirty="0"/>
              <a:t>交易无效。通过构建这样的依赖关系。不仅可以并行的进行交易验证。同样的我们可以提前的将无效交易提前找出来。</a:t>
            </a:r>
          </a:p>
        </p:txBody>
      </p:sp>
    </p:spTree>
    <p:extLst>
      <p:ext uri="{BB962C8B-B14F-4D97-AF65-F5344CB8AC3E}">
        <p14:creationId xmlns:p14="http://schemas.microsoft.com/office/powerpoint/2010/main" val="1511242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751FE0-43D6-4E6D-ABD7-9AA3CD869271}"/>
              </a:ext>
            </a:extLst>
          </p:cNvPr>
          <p:cNvSpPr>
            <a:spLocks noGrp="1"/>
          </p:cNvSpPr>
          <p:nvPr>
            <p:ph type="ctrTitle"/>
          </p:nvPr>
        </p:nvSpPr>
        <p:spPr/>
        <p:txBody>
          <a:bodyPr/>
          <a:lstStyle/>
          <a:p>
            <a:r>
              <a:rPr lang="zh-CN" altLang="en-US" dirty="0"/>
              <a:t>             结束</a:t>
            </a:r>
          </a:p>
        </p:txBody>
      </p:sp>
      <p:sp>
        <p:nvSpPr>
          <p:cNvPr id="3" name="副标题 2">
            <a:extLst>
              <a:ext uri="{FF2B5EF4-FFF2-40B4-BE49-F238E27FC236}">
                <a16:creationId xmlns:a16="http://schemas.microsoft.com/office/drawing/2014/main" id="{69836050-B8C7-4E42-8B85-BE641C216CCC}"/>
              </a:ext>
            </a:extLst>
          </p:cNvPr>
          <p:cNvSpPr>
            <a:spLocks noGrp="1"/>
          </p:cNvSpPr>
          <p:nvPr>
            <p:ph type="subTitle" idx="1"/>
          </p:nvPr>
        </p:nvSpPr>
        <p:spPr/>
        <p:txBody>
          <a:bodyPr/>
          <a:lstStyle/>
          <a:p>
            <a:r>
              <a:rPr lang="en-US" altLang="zh-CN" dirty="0"/>
              <a:t> </a:t>
            </a:r>
            <a:endParaRPr lang="zh-CN" altLang="en-US" dirty="0"/>
          </a:p>
        </p:txBody>
      </p:sp>
    </p:spTree>
    <p:extLst>
      <p:ext uri="{BB962C8B-B14F-4D97-AF65-F5344CB8AC3E}">
        <p14:creationId xmlns:p14="http://schemas.microsoft.com/office/powerpoint/2010/main" val="2645629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B50D83-8B1A-42F4-8D6C-2C96A5EE73E9}"/>
              </a:ext>
            </a:extLst>
          </p:cNvPr>
          <p:cNvSpPr>
            <a:spLocks noGrp="1"/>
          </p:cNvSpPr>
          <p:nvPr>
            <p:ph type="title"/>
          </p:nvPr>
        </p:nvSpPr>
        <p:spPr/>
        <p:txBody>
          <a:bodyPr/>
          <a:lstStyle/>
          <a:p>
            <a:pPr marR="0" rtl="0"/>
            <a:r>
              <a:rPr lang="zh-CN" altLang="en-US" b="1" i="0" u="none" strike="noStrike" kern="2200" baseline="0">
                <a:latin typeface="等线" panose="02010600030101010101" pitchFamily="2" charset="-122"/>
                <a:ea typeface="等线" panose="02010600030101010101" pitchFamily="2" charset="-122"/>
              </a:rPr>
              <a:t>什么是读写集？</a:t>
            </a:r>
            <a:endParaRPr lang="zh-CN" altLang="en-US" b="1" i="0" u="none" strike="noStrike" kern="2200" baseline="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67B856EC-ABF8-4777-8FFC-3B73252452E1}"/>
              </a:ext>
            </a:extLst>
          </p:cNvPr>
          <p:cNvSpPr>
            <a:spLocks noGrp="1"/>
          </p:cNvSpPr>
          <p:nvPr>
            <p:ph type="body" idx="1"/>
          </p:nvPr>
        </p:nvSpPr>
        <p:spPr/>
        <p:txBody>
          <a:bodyPr/>
          <a:lstStyle/>
          <a:p>
            <a:pPr marR="0" lvl="1" rtl="0"/>
            <a:r>
              <a:rPr lang="zh-CN" altLang="en-US" b="1" i="0" u="none" strike="noStrike" kern="100" baseline="0">
                <a:latin typeface="等线" panose="02010600030101010101" pitchFamily="2" charset="-122"/>
                <a:ea typeface="等线" panose="02010600030101010101" pitchFamily="2" charset="-122"/>
              </a:rPr>
              <a:t>   我们这里的读写集是指</a:t>
            </a:r>
            <a:r>
              <a:rPr lang="en-US" altLang="zh-CN" b="1" i="0" u="none" strike="noStrike" kern="100" baseline="0">
                <a:latin typeface="等线" panose="02010600030101010101" pitchFamily="2" charset="-122"/>
                <a:ea typeface="等线" panose="02010600030101010101" pitchFamily="2" charset="-122"/>
              </a:rPr>
              <a:t>fabric chaincode </a:t>
            </a:r>
            <a:r>
              <a:rPr lang="zh-CN" altLang="en-US" b="1" i="0" u="none" strike="noStrike" kern="100" baseline="0">
                <a:latin typeface="等线" panose="02010600030101010101" pitchFamily="2" charset="-122"/>
                <a:ea typeface="等线" panose="02010600030101010101" pitchFamily="2" charset="-122"/>
              </a:rPr>
              <a:t>完成一笔交易后的模拟数据。其中包括查询区块链的读集，以及将要写入区块链中的写集。</a:t>
            </a:r>
            <a:endParaRPr lang="zh-CN" altLang="en-US" b="1" i="0" u="none" strike="noStrike" kern="100" baseline="0">
              <a:latin typeface="Times New Roman" panose="02020603050405020304" pitchFamily="18" charset="0"/>
              <a:ea typeface="等线" panose="02010600030101010101" pitchFamily="2" charset="-122"/>
            </a:endParaRPr>
          </a:p>
        </p:txBody>
      </p:sp>
    </p:spTree>
    <p:extLst>
      <p:ext uri="{BB962C8B-B14F-4D97-AF65-F5344CB8AC3E}">
        <p14:creationId xmlns:p14="http://schemas.microsoft.com/office/powerpoint/2010/main" val="4091650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F9AB18-88AA-4085-A12C-F23F112A4A4E}"/>
              </a:ext>
            </a:extLst>
          </p:cNvPr>
          <p:cNvSpPr>
            <a:spLocks noGrp="1"/>
          </p:cNvSpPr>
          <p:nvPr>
            <p:ph type="title"/>
          </p:nvPr>
        </p:nvSpPr>
        <p:spPr/>
        <p:txBody>
          <a:bodyPr/>
          <a:lstStyle/>
          <a:p>
            <a:pPr marR="0" rtl="0"/>
            <a:r>
              <a:rPr lang="en-US" altLang="zh-CN" b="1" i="0" u="none" strike="noStrike" kern="2200" baseline="0">
                <a:latin typeface="等线" panose="02010600030101010101" pitchFamily="2" charset="-122"/>
                <a:ea typeface="等线" panose="02010600030101010101" pitchFamily="2" charset="-122"/>
              </a:rPr>
              <a:t>1 fabric</a:t>
            </a:r>
            <a:r>
              <a:rPr lang="zh-CN" altLang="en-US" b="1" i="0" u="none" strike="noStrike" kern="2200" baseline="0">
                <a:latin typeface="等线" panose="02010600030101010101" pitchFamily="2" charset="-122"/>
                <a:ea typeface="等线" panose="02010600030101010101" pitchFamily="2" charset="-122"/>
              </a:rPr>
              <a:t>读集结构</a:t>
            </a:r>
            <a:endParaRPr lang="zh-CN" altLang="en-US" b="1" i="0" u="none" strike="noStrike" kern="2200" baseline="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F81AD026-ED82-40FC-BD3B-171595FBC560}"/>
              </a:ext>
            </a:extLst>
          </p:cNvPr>
          <p:cNvSpPr>
            <a:spLocks noGrp="1"/>
          </p:cNvSpPr>
          <p:nvPr>
            <p:ph type="body" idx="1"/>
          </p:nvPr>
        </p:nvSpPr>
        <p:spPr/>
        <p:txBody>
          <a:bodyPr/>
          <a:lstStyle/>
          <a:p>
            <a:pPr marR="0" lvl="1" rtl="0"/>
            <a:r>
              <a:rPr lang="en-US" altLang="zh-CN" b="1" i="0" u="none" strike="noStrike" kern="100" baseline="0" dirty="0">
                <a:latin typeface="等线" panose="02010600030101010101" pitchFamily="2" charset="-122"/>
                <a:ea typeface="等线" panose="02010600030101010101" pitchFamily="2" charset="-122"/>
              </a:rPr>
              <a:t>fabric</a:t>
            </a:r>
            <a:r>
              <a:rPr lang="zh-CN" altLang="en-US" b="1" i="0" u="none" strike="noStrike" kern="100" baseline="0" dirty="0">
                <a:latin typeface="等线" panose="02010600030101010101" pitchFamily="2" charset="-122"/>
                <a:ea typeface="等线" panose="02010600030101010101" pitchFamily="2" charset="-122"/>
              </a:rPr>
              <a:t>读集共分为两类，分别是范围读集以及普通读集</a:t>
            </a:r>
            <a:r>
              <a:rPr lang="en-US" altLang="zh-CN" b="1" i="0" u="none" strike="noStrike" kern="100" baseline="0" dirty="0">
                <a:latin typeface="Times New Roman" panose="02020603050405020304" pitchFamily="18" charset="0"/>
                <a:ea typeface="等线" panose="02010600030101010101" pitchFamily="2" charset="-122"/>
              </a:rPr>
              <a:t>.</a:t>
            </a:r>
          </a:p>
          <a:p>
            <a:pPr marR="0" lvl="1" rtl="0"/>
            <a:endParaRPr lang="en-US" altLang="zh-CN" b="1" i="0" u="none" strike="noStrike" kern="100" baseline="0" dirty="0">
              <a:latin typeface="Times New Roman" panose="02020603050405020304" pitchFamily="18" charset="0"/>
              <a:ea typeface="等线" panose="02010600030101010101" pitchFamily="2" charset="-122"/>
            </a:endParaRPr>
          </a:p>
        </p:txBody>
      </p:sp>
      <p:sp>
        <p:nvSpPr>
          <p:cNvPr id="4" name="文本框 3">
            <a:extLst>
              <a:ext uri="{FF2B5EF4-FFF2-40B4-BE49-F238E27FC236}">
                <a16:creationId xmlns:a16="http://schemas.microsoft.com/office/drawing/2014/main" id="{6CDAD311-039A-4187-8943-9B9897570077}"/>
              </a:ext>
            </a:extLst>
          </p:cNvPr>
          <p:cNvSpPr txBox="1"/>
          <p:nvPr/>
        </p:nvSpPr>
        <p:spPr>
          <a:xfrm>
            <a:off x="646111" y="2978805"/>
            <a:ext cx="4385569" cy="1754326"/>
          </a:xfrm>
          <a:prstGeom prst="rect">
            <a:avLst/>
          </a:prstGeom>
          <a:noFill/>
        </p:spPr>
        <p:txBody>
          <a:bodyPr wrap="square" rtlCol="0">
            <a:spAutoFit/>
          </a:bodyPr>
          <a:lstStyle/>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solidFill>
                  <a:schemeClr val="accent2"/>
                </a:solidFill>
                <a:effectLst/>
                <a:latin typeface="JetBrains Mono"/>
                <a:ea typeface="宋体" panose="02010600030101010101" pitchFamily="2" charset="-122"/>
                <a:cs typeface="宋体" panose="02010600030101010101" pitchFamily="2" charset="-122"/>
              </a:rPr>
              <a:t>type</a:t>
            </a:r>
            <a:r>
              <a:rPr lang="en-US" altLang="zh-CN" sz="1800" kern="0" dirty="0">
                <a:solidFill>
                  <a:srgbClr val="0033B3"/>
                </a:solidFill>
                <a:effectLst/>
                <a:latin typeface="JetBrains Mono"/>
                <a:ea typeface="宋体" panose="02010600030101010101" pitchFamily="2" charset="-122"/>
                <a:cs typeface="宋体" panose="02010600030101010101" pitchFamily="2" charset="-122"/>
              </a:rPr>
              <a:t> </a:t>
            </a:r>
            <a:r>
              <a:rPr lang="en-US" altLang="zh-CN" sz="1800" kern="0" dirty="0" err="1">
                <a:solidFill>
                  <a:schemeClr val="accent4">
                    <a:lumMod val="20000"/>
                    <a:lumOff val="80000"/>
                  </a:schemeClr>
                </a:solidFill>
                <a:effectLst/>
                <a:latin typeface="JetBrains Mono"/>
                <a:ea typeface="宋体" panose="02010600030101010101" pitchFamily="2" charset="-122"/>
                <a:cs typeface="宋体" panose="02010600030101010101" pitchFamily="2" charset="-122"/>
              </a:rPr>
              <a:t>KVRead</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struct</a:t>
            </a:r>
            <a:r>
              <a:rPr lang="en-US" altLang="zh-CN" sz="1800" kern="0" dirty="0">
                <a:solidFill>
                  <a:srgbClr val="0033B3"/>
                </a:solidFill>
                <a:effectLst/>
                <a:latin typeface="JetBrains Mono"/>
                <a:ea typeface="宋体" panose="02010600030101010101" pitchFamily="2" charset="-122"/>
                <a:cs typeface="宋体" panose="02010600030101010101" pitchFamily="2" charset="-122"/>
              </a:rPr>
              <a:t> </a:t>
            </a:r>
            <a:r>
              <a:rPr lang="en-US" altLang="zh-CN" sz="1800" kern="0" dirty="0">
                <a:solidFill>
                  <a:srgbClr val="080808"/>
                </a:solidFill>
                <a:effectLst/>
                <a:latin typeface="JetBrains Mono"/>
                <a:ea typeface="宋体" panose="02010600030101010101" pitchFamily="2" charset="-122"/>
                <a:cs typeface="宋体" panose="02010600030101010101" pitchFamily="2" charset="-122"/>
              </a:rPr>
              <a:t>{</a:t>
            </a:r>
            <a:br>
              <a:rPr lang="en-US" altLang="zh-CN" sz="1800" kern="0" dirty="0">
                <a:solidFill>
                  <a:srgbClr val="080808"/>
                </a:solidFill>
                <a:effectLst/>
                <a:latin typeface="JetBrains Mono"/>
                <a:ea typeface="宋体" panose="02010600030101010101" pitchFamily="2" charset="-122"/>
                <a:cs typeface="宋体" panose="02010600030101010101" pitchFamily="2" charset="-122"/>
              </a:rPr>
            </a:br>
            <a:r>
              <a:rPr lang="en-US" altLang="zh-CN" sz="1800" kern="0" dirty="0">
                <a:solidFill>
                  <a:srgbClr val="080808"/>
                </a:solidFill>
                <a:effectLst/>
                <a:latin typeface="JetBrains Mono"/>
                <a:ea typeface="宋体" panose="02010600030101010101" pitchFamily="2" charset="-122"/>
                <a:cs typeface="宋体" panose="02010600030101010101" pitchFamily="2" charset="-122"/>
              </a:rPr>
              <a:t>   </a:t>
            </a:r>
            <a:r>
              <a:rPr lang="en-US" altLang="zh-CN" sz="1800" kern="0" dirty="0">
                <a:effectLst/>
                <a:latin typeface="JetBrains Mono"/>
                <a:ea typeface="宋体" panose="02010600030101010101" pitchFamily="2" charset="-122"/>
                <a:cs typeface="宋体" panose="02010600030101010101" pitchFamily="2" charset="-122"/>
              </a:rPr>
              <a:t>Key</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string</a:t>
            </a:r>
            <a:r>
              <a:rPr lang="en-US" altLang="zh-CN" sz="1800" kern="0" dirty="0">
                <a:solidFill>
                  <a:srgbClr val="002FA6"/>
                </a:solidFill>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zh-CN" altLang="zh-CN" sz="1800" kern="0" dirty="0">
                <a:solidFill>
                  <a:srgbClr val="080808"/>
                </a:solidFill>
                <a:effectLst/>
                <a:ea typeface="JetBrains Mono"/>
                <a:cs typeface="宋体" panose="02010600030101010101" pitchFamily="2" charset="-122"/>
              </a:rPr>
              <a:t> </a:t>
            </a:r>
            <a:r>
              <a:rPr lang="en-US" altLang="zh-CN" sz="1800" kern="0" dirty="0">
                <a:solidFill>
                  <a:srgbClr val="080808"/>
                </a:solidFill>
                <a:effectLst/>
                <a:ea typeface="JetBrains Mono"/>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BlockNum</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uint64</a:t>
            </a:r>
            <a:r>
              <a:rPr lang="en-US" altLang="zh-CN" sz="1800" kern="0" dirty="0">
                <a:solidFill>
                  <a:srgbClr val="002FA6"/>
                </a:solidFill>
                <a:effectLst/>
                <a:latin typeface="JetBrains Mono"/>
                <a:ea typeface="宋体" panose="02010600030101010101" pitchFamily="2" charset="-122"/>
                <a:cs typeface="宋体" panose="02010600030101010101" pitchFamily="2" charset="-122"/>
              </a:rPr>
              <a:t>   </a:t>
            </a:r>
            <a:br>
              <a:rPr lang="en-US" altLang="zh-CN" sz="1800" kern="0" dirty="0">
                <a:solidFill>
                  <a:srgbClr val="067D17"/>
                </a:solidFill>
                <a:effectLst/>
                <a:latin typeface="JetBrains Mono"/>
                <a:ea typeface="宋体" panose="02010600030101010101" pitchFamily="2" charset="-122"/>
                <a:cs typeface="宋体" panose="02010600030101010101" pitchFamily="2" charset="-122"/>
              </a:rPr>
            </a:br>
            <a:r>
              <a:rPr lang="en-US" altLang="zh-CN" sz="1800" kern="0" dirty="0">
                <a:solidFill>
                  <a:srgbClr val="067D17"/>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TxNum</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uint64</a:t>
            </a: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solidFill>
                  <a:srgbClr val="080808"/>
                </a:solidFill>
                <a:effectLst/>
                <a:latin typeface="JetBrains Mono"/>
                <a:ea typeface="宋体" panose="02010600030101010101" pitchFamily="2" charset="-122"/>
                <a:cs typeface="宋体" panose="02010600030101010101" pitchFamily="2" charset="-122"/>
              </a:rPr>
              <a: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5" name="文本框 4">
            <a:extLst>
              <a:ext uri="{FF2B5EF4-FFF2-40B4-BE49-F238E27FC236}">
                <a16:creationId xmlns:a16="http://schemas.microsoft.com/office/drawing/2014/main" id="{C4866985-8F35-4430-ACF1-467B0A73E605}"/>
              </a:ext>
            </a:extLst>
          </p:cNvPr>
          <p:cNvSpPr txBox="1"/>
          <p:nvPr/>
        </p:nvSpPr>
        <p:spPr>
          <a:xfrm>
            <a:off x="5201836" y="2978805"/>
            <a:ext cx="4848017" cy="2031325"/>
          </a:xfrm>
          <a:prstGeom prst="rect">
            <a:avLst/>
          </a:prstGeom>
          <a:noFill/>
        </p:spPr>
        <p:txBody>
          <a:bodyPr wrap="square" rtlCol="0">
            <a:spAutoFit/>
          </a:bodyPr>
          <a:lstStyle/>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kern="0" dirty="0">
                <a:solidFill>
                  <a:schemeClr val="accent2"/>
                </a:solidFill>
                <a:latin typeface="JetBrains Mono"/>
                <a:ea typeface="宋体" panose="02010600030101010101" pitchFamily="2" charset="-122"/>
              </a:rPr>
              <a:t>type</a:t>
            </a:r>
            <a:r>
              <a:rPr lang="en-US" altLang="zh-CN" sz="1800" kern="0" dirty="0">
                <a:solidFill>
                  <a:srgbClr val="0033B3"/>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RangeQueryInfo</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struct</a:t>
            </a:r>
            <a:r>
              <a:rPr lang="en-US" altLang="zh-CN" sz="1800" kern="0" dirty="0">
                <a:solidFill>
                  <a:srgbClr val="0033B3"/>
                </a:solidFill>
                <a:effectLst/>
                <a:latin typeface="JetBrains Mono"/>
                <a:ea typeface="宋体" panose="02010600030101010101" pitchFamily="2" charset="-122"/>
                <a:cs typeface="宋体" panose="02010600030101010101" pitchFamily="2" charset="-122"/>
              </a:rPr>
              <a:t> </a:t>
            </a:r>
            <a:r>
              <a:rPr lang="en-US" altLang="zh-CN" sz="1800" kern="0" dirty="0">
                <a:solidFill>
                  <a:srgbClr val="080808"/>
                </a:solidFill>
                <a:effectLst/>
                <a:latin typeface="JetBrains Mono"/>
                <a:ea typeface="宋体" panose="02010600030101010101" pitchFamily="2" charset="-122"/>
                <a:cs typeface="宋体" panose="02010600030101010101" pitchFamily="2" charset="-122"/>
              </a:rPr>
              <a:t>{</a:t>
            </a:r>
            <a:br>
              <a:rPr lang="en-US" altLang="zh-CN" sz="1800" kern="0" dirty="0">
                <a:solidFill>
                  <a:srgbClr val="080808"/>
                </a:solidFill>
                <a:effectLst/>
                <a:latin typeface="JetBrains Mono"/>
                <a:ea typeface="宋体" panose="02010600030101010101" pitchFamily="2" charset="-122"/>
                <a:cs typeface="宋体" panose="02010600030101010101" pitchFamily="2" charset="-122"/>
              </a:rPr>
            </a:br>
            <a:r>
              <a:rPr lang="en-US" altLang="zh-CN" sz="1800" kern="0" dirty="0">
                <a:solidFill>
                  <a:srgbClr val="080808"/>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StartKey</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string</a:t>
            </a:r>
            <a:r>
              <a:rPr lang="en-US" altLang="zh-CN" sz="1800" kern="0" dirty="0">
                <a:solidFill>
                  <a:srgbClr val="002FA6"/>
                </a:solidFill>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solidFill>
                  <a:srgbClr val="067D17"/>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EndKey</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string</a:t>
            </a:r>
            <a:r>
              <a:rPr lang="en-US" altLang="zh-CN" sz="1800" kern="0" dirty="0">
                <a:solidFill>
                  <a:srgbClr val="002FA6"/>
                </a:solidFill>
                <a:effectLst/>
                <a:latin typeface="JetBrains Mono"/>
                <a:ea typeface="宋体" panose="02010600030101010101" pitchFamily="2" charset="-122"/>
                <a:cs typeface="宋体" panose="02010600030101010101" pitchFamily="2" charset="-122"/>
              </a:rPr>
              <a:t> </a:t>
            </a:r>
            <a:br>
              <a:rPr lang="en-US" altLang="zh-CN" sz="1800" kern="0" dirty="0">
                <a:solidFill>
                  <a:srgbClr val="067D17"/>
                </a:solidFill>
                <a:effectLst/>
                <a:latin typeface="JetBrains Mono"/>
                <a:ea typeface="宋体" panose="02010600030101010101" pitchFamily="2" charset="-122"/>
                <a:cs typeface="宋体" panose="02010600030101010101" pitchFamily="2" charset="-122"/>
              </a:rPr>
            </a:br>
            <a:r>
              <a:rPr lang="en-US" altLang="zh-CN" sz="1800" kern="0" dirty="0">
                <a:solidFill>
                  <a:srgbClr val="067D17"/>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ItrExhausted</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bool</a:t>
            </a:r>
            <a:br>
              <a:rPr lang="en-US" altLang="zh-CN" sz="1800" i="1" kern="0" dirty="0">
                <a:solidFill>
                  <a:srgbClr val="8C8C8C"/>
                </a:solidFill>
                <a:effectLst/>
                <a:latin typeface="JetBrains Mono"/>
                <a:ea typeface="宋体" panose="02010600030101010101" pitchFamily="2" charset="-122"/>
                <a:cs typeface="宋体" panose="02010600030101010101" pitchFamily="2" charset="-122"/>
              </a:rPr>
            </a:br>
            <a:r>
              <a:rPr lang="en-US" altLang="zh-CN" sz="1800" i="1" kern="0" dirty="0">
                <a:solidFill>
                  <a:srgbClr val="8C8C8C"/>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4">
                    <a:lumMod val="20000"/>
                    <a:lumOff val="80000"/>
                  </a:schemeClr>
                </a:solidFill>
                <a:latin typeface="JetBrains Mono"/>
                <a:ea typeface="宋体" panose="02010600030101010101" pitchFamily="2" charset="-122"/>
              </a:rPr>
              <a:t>ReadsInfo</a:t>
            </a:r>
            <a:r>
              <a:rPr lang="en-US" altLang="zh-CN" sz="1800" kern="0" dirty="0">
                <a:solidFill>
                  <a:srgbClr val="000000"/>
                </a:solidFill>
                <a:effectLst/>
                <a:latin typeface="JetBrains Mono"/>
                <a:ea typeface="宋体" panose="02010600030101010101" pitchFamily="2" charset="-122"/>
                <a:cs typeface="宋体" panose="02010600030101010101" pitchFamily="2" charset="-122"/>
              </a:rPr>
              <a:t>            </a:t>
            </a:r>
            <a:r>
              <a:rPr lang="en-US" altLang="zh-CN" kern="0" dirty="0" err="1">
                <a:solidFill>
                  <a:schemeClr val="accent2"/>
                </a:solidFill>
                <a:latin typeface="JetBrains Mono"/>
                <a:ea typeface="宋体" panose="02010600030101010101" pitchFamily="2" charset="-122"/>
              </a:rPr>
              <a:t>isRangeQueryInfo</a:t>
            </a:r>
            <a:r>
              <a:rPr lang="en-US" altLang="zh-CN" sz="1800" kern="0" dirty="0" err="1">
                <a:solidFill>
                  <a:srgbClr val="336ECC"/>
                </a:solidFill>
                <a:effectLst/>
                <a:latin typeface="JetBrains Mono"/>
                <a:ea typeface="宋体" panose="02010600030101010101" pitchFamily="2" charset="-122"/>
                <a:cs typeface="宋体" panose="02010600030101010101" pitchFamily="2" charset="-122"/>
              </a:rPr>
              <a:t>_</a:t>
            </a:r>
            <a:r>
              <a:rPr lang="en-US" altLang="zh-CN" kern="0" dirty="0" err="1">
                <a:solidFill>
                  <a:schemeClr val="accent2"/>
                </a:solidFill>
                <a:latin typeface="JetBrains Mono"/>
                <a:ea typeface="宋体" panose="02010600030101010101" pitchFamily="2" charset="-122"/>
              </a:rPr>
              <a:t>ReadsInfo</a:t>
            </a:r>
            <a:r>
              <a:rPr lang="en-US" altLang="zh-CN" sz="1800" kern="0" dirty="0">
                <a:solidFill>
                  <a:srgbClr val="336ECC"/>
                </a:solidFill>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kern="0" dirty="0">
                <a:solidFill>
                  <a:srgbClr val="080808"/>
                </a:solidFill>
                <a:latin typeface="JetBrains Mono"/>
                <a:ea typeface="宋体" panose="02010600030101010101" pitchFamily="2" charset="-122"/>
              </a:rPr>
              <a:t>}</a:t>
            </a:r>
            <a:endParaRPr lang="zh-CN" altLang="zh-CN" kern="0" dirty="0">
              <a:solidFill>
                <a:srgbClr val="080808"/>
              </a:solidFill>
              <a:latin typeface="JetBrains Mono"/>
              <a:ea typeface="宋体" panose="02010600030101010101" pitchFamily="2" charset="-122"/>
            </a:endParaRPr>
          </a:p>
          <a:p>
            <a:endParaRPr lang="zh-CN" altLang="en-US" dirty="0"/>
          </a:p>
        </p:txBody>
      </p:sp>
    </p:spTree>
    <p:extLst>
      <p:ext uri="{BB962C8B-B14F-4D97-AF65-F5344CB8AC3E}">
        <p14:creationId xmlns:p14="http://schemas.microsoft.com/office/powerpoint/2010/main" val="2017764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3372AE-01EF-4B27-B434-10F95E3B79D5}"/>
              </a:ext>
            </a:extLst>
          </p:cNvPr>
          <p:cNvSpPr>
            <a:spLocks noGrp="1"/>
          </p:cNvSpPr>
          <p:nvPr>
            <p:ph type="title"/>
          </p:nvPr>
        </p:nvSpPr>
        <p:spPr/>
        <p:txBody>
          <a:bodyPr/>
          <a:lstStyle/>
          <a:p>
            <a:pPr marR="0" rtl="0"/>
            <a:r>
              <a:rPr lang="en-US" altLang="zh-CN" b="1" i="0" u="none" strike="noStrike" kern="2200" baseline="0">
                <a:latin typeface="等线" panose="02010600030101010101" pitchFamily="2" charset="-122"/>
                <a:ea typeface="等线" panose="02010600030101010101" pitchFamily="2" charset="-122"/>
              </a:rPr>
              <a:t>2 fabric </a:t>
            </a:r>
            <a:r>
              <a:rPr lang="zh-CN" altLang="en-US" b="1" i="0" u="none" strike="noStrike" kern="2200" baseline="0">
                <a:latin typeface="等线" panose="02010600030101010101" pitchFamily="2" charset="-122"/>
                <a:ea typeface="等线" panose="02010600030101010101" pitchFamily="2" charset="-122"/>
              </a:rPr>
              <a:t>写集结构</a:t>
            </a:r>
            <a:endParaRPr lang="zh-CN" altLang="en-US" b="1" i="0" u="none" strike="noStrike" kern="2200" baseline="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2FB7A902-A779-49E4-8B1B-283E02009DBB}"/>
              </a:ext>
            </a:extLst>
          </p:cNvPr>
          <p:cNvSpPr>
            <a:spLocks noGrp="1"/>
          </p:cNvSpPr>
          <p:nvPr>
            <p:ph type="body" idx="1"/>
          </p:nvPr>
        </p:nvSpPr>
        <p:spPr/>
        <p:txBody>
          <a:bodyPr/>
          <a:lstStyle/>
          <a:p>
            <a:pPr marR="0" lvl="1" rtl="0"/>
            <a:r>
              <a:rPr lang="en-US" altLang="zh-CN" b="1" i="0" u="none" strike="noStrike" kern="100" baseline="0" dirty="0">
                <a:latin typeface="等线" panose="02010600030101010101" pitchFamily="2" charset="-122"/>
                <a:ea typeface="等线" panose="02010600030101010101" pitchFamily="2" charset="-122"/>
              </a:rPr>
              <a:t>fabric </a:t>
            </a:r>
            <a:r>
              <a:rPr lang="zh-CN" altLang="en-US" b="1" i="0" u="none" strike="noStrike" kern="100" baseline="0" dirty="0">
                <a:latin typeface="等线" panose="02010600030101010101" pitchFamily="2" charset="-122"/>
                <a:ea typeface="等线" panose="02010600030101010101" pitchFamily="2" charset="-122"/>
              </a:rPr>
              <a:t>写集相对于读集来说，就简单很多它只有普通数值的写入</a:t>
            </a:r>
            <a:endParaRPr lang="zh-CN" altLang="en-US" b="1" i="0" u="none" strike="noStrike" kern="100" baseline="0" dirty="0">
              <a:latin typeface="Times New Roman" panose="02020603050405020304" pitchFamily="18" charset="0"/>
              <a:ea typeface="等线" panose="02010600030101010101" pitchFamily="2" charset="-122"/>
            </a:endParaRPr>
          </a:p>
        </p:txBody>
      </p:sp>
      <p:sp>
        <p:nvSpPr>
          <p:cNvPr id="6" name="文本框 5">
            <a:extLst>
              <a:ext uri="{FF2B5EF4-FFF2-40B4-BE49-F238E27FC236}">
                <a16:creationId xmlns:a16="http://schemas.microsoft.com/office/drawing/2014/main" id="{5110AE2F-8E77-4218-8802-6C0EF324BEA0}"/>
              </a:ext>
            </a:extLst>
          </p:cNvPr>
          <p:cNvSpPr txBox="1"/>
          <p:nvPr/>
        </p:nvSpPr>
        <p:spPr>
          <a:xfrm>
            <a:off x="1289743" y="2896340"/>
            <a:ext cx="3539709" cy="1754326"/>
          </a:xfrm>
          <a:prstGeom prst="rect">
            <a:avLst/>
          </a:prstGeom>
          <a:noFill/>
        </p:spPr>
        <p:txBody>
          <a:bodyPr wrap="square" rtlCol="0">
            <a:spAutoFit/>
          </a:bodyPr>
          <a:lstStyle/>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kern="0" dirty="0">
                <a:solidFill>
                  <a:schemeClr val="accent2"/>
                </a:solidFill>
                <a:latin typeface="JetBrains Mono"/>
                <a:ea typeface="宋体" panose="02010600030101010101" pitchFamily="2" charset="-122"/>
              </a:rPr>
              <a:t>type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sz="1800" kern="0" dirty="0" err="1">
                <a:effectLst/>
                <a:latin typeface="JetBrains Mono"/>
                <a:ea typeface="宋体" panose="02010600030101010101" pitchFamily="2" charset="-122"/>
                <a:cs typeface="宋体" panose="02010600030101010101" pitchFamily="2" charset="-122"/>
              </a:rPr>
              <a:t>KVWrite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struct</a:t>
            </a:r>
            <a:r>
              <a:rPr lang="en-US" altLang="zh-CN" sz="1800" kern="0" dirty="0">
                <a:effectLst/>
                <a:latin typeface="JetBrains Mono"/>
                <a:ea typeface="宋体" panose="02010600030101010101" pitchFamily="2" charset="-122"/>
                <a:cs typeface="宋体" panose="02010600030101010101" pitchFamily="2" charset="-122"/>
              </a:rPr>
              <a:t> {</a:t>
            </a:r>
            <a:br>
              <a:rPr lang="en-US" altLang="zh-CN" sz="1800" kern="0" dirty="0">
                <a:effectLst/>
                <a:latin typeface="JetBrains Mono"/>
                <a:ea typeface="宋体" panose="02010600030101010101" pitchFamily="2" charset="-122"/>
                <a:cs typeface="宋体" panose="02010600030101010101" pitchFamily="2" charset="-122"/>
              </a:rPr>
            </a:br>
            <a:r>
              <a:rPr lang="en-US" altLang="zh-CN" sz="1800" kern="0" dirty="0">
                <a:effectLst/>
                <a:latin typeface="JetBrains Mono"/>
                <a:ea typeface="宋体" panose="02010600030101010101" pitchFamily="2" charset="-122"/>
                <a:cs typeface="宋体" panose="02010600030101010101" pitchFamily="2" charset="-122"/>
              </a:rPr>
              <a:t>   Key            </a:t>
            </a:r>
            <a:r>
              <a:rPr lang="en-US" altLang="zh-CN" kern="0" dirty="0">
                <a:solidFill>
                  <a:schemeClr val="accent2"/>
                </a:solidFill>
                <a:latin typeface="JetBrains Mono"/>
                <a:ea typeface="宋体" panose="02010600030101010101" pitchFamily="2" charset="-122"/>
              </a:rPr>
              <a:t>string</a:t>
            </a:r>
            <a:r>
              <a:rPr lang="en-US" altLang="zh-CN" sz="1800" kern="0" dirty="0">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a:t>
            </a:r>
            <a:r>
              <a:rPr lang="en-US" altLang="zh-CN" sz="1800" kern="0" dirty="0" err="1">
                <a:effectLst/>
                <a:latin typeface="JetBrains Mono"/>
                <a:ea typeface="宋体" panose="02010600030101010101" pitchFamily="2" charset="-122"/>
                <a:cs typeface="宋体" panose="02010600030101010101" pitchFamily="2" charset="-122"/>
              </a:rPr>
              <a:t>IsDelete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bool</a:t>
            </a:r>
            <a:r>
              <a:rPr lang="en-US" altLang="zh-CN" sz="1800" kern="0" dirty="0">
                <a:effectLst/>
                <a:latin typeface="JetBrains Mono"/>
                <a:ea typeface="宋体" panose="02010600030101010101" pitchFamily="2" charset="-122"/>
                <a:cs typeface="宋体" panose="02010600030101010101" pitchFamily="2" charset="-122"/>
              </a:rPr>
              <a:t>   //</a:t>
            </a:r>
            <a:r>
              <a:rPr lang="zh-CN" altLang="zh-CN" sz="1800" kern="0" dirty="0">
                <a:effectLst/>
                <a:latin typeface="JetBrains Mono"/>
                <a:ea typeface="宋体" panose="02010600030101010101" pitchFamily="2" charset="-122"/>
                <a:cs typeface="宋体" panose="02010600030101010101" pitchFamily="2" charset="-122"/>
              </a:rPr>
              <a:t>此时默认</a:t>
            </a:r>
            <a:r>
              <a:rPr lang="en-US" altLang="zh-CN" sz="1800" kern="0" dirty="0">
                <a:effectLst/>
                <a:latin typeface="JetBrains Mono"/>
                <a:ea typeface="宋体" panose="02010600030101010101" pitchFamily="2" charset="-122"/>
                <a:cs typeface="宋体" panose="02010600030101010101" pitchFamily="2" charset="-122"/>
              </a:rPr>
              <a:t>false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Value         []</a:t>
            </a:r>
            <a:r>
              <a:rPr lang="en-US" altLang="zh-CN" kern="0" dirty="0">
                <a:solidFill>
                  <a:schemeClr val="accent2"/>
                </a:solidFill>
                <a:latin typeface="JetBrains Mono"/>
                <a:ea typeface="宋体" panose="02010600030101010101" pitchFamily="2" charset="-122"/>
              </a:rPr>
              <a:t>byte</a:t>
            </a:r>
            <a:r>
              <a:rPr lang="en-US" altLang="zh-CN" sz="1800" kern="0" dirty="0">
                <a:effectLst/>
                <a:latin typeface="JetBrains Mono"/>
                <a:ea typeface="宋体" panose="02010600030101010101" pitchFamily="2" charset="-122"/>
                <a:cs typeface="宋体" panose="02010600030101010101" pitchFamily="2" charset="-122"/>
              </a:rPr>
              <a:t> </a:t>
            </a: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7" name="文本框 6">
            <a:extLst>
              <a:ext uri="{FF2B5EF4-FFF2-40B4-BE49-F238E27FC236}">
                <a16:creationId xmlns:a16="http://schemas.microsoft.com/office/drawing/2014/main" id="{3492B3E4-B526-46FB-B44F-B5B6DEDD3E45}"/>
              </a:ext>
            </a:extLst>
          </p:cNvPr>
          <p:cNvSpPr txBox="1"/>
          <p:nvPr/>
        </p:nvSpPr>
        <p:spPr>
          <a:xfrm>
            <a:off x="5348472" y="2896340"/>
            <a:ext cx="3539709" cy="1754326"/>
          </a:xfrm>
          <a:prstGeom prst="rect">
            <a:avLst/>
          </a:prstGeom>
          <a:noFill/>
        </p:spPr>
        <p:txBody>
          <a:bodyPr wrap="square" rtlCol="0">
            <a:spAutoFit/>
          </a:bodyPr>
          <a:lstStyle/>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kern="0" dirty="0">
                <a:solidFill>
                  <a:schemeClr val="accent2"/>
                </a:solidFill>
                <a:latin typeface="JetBrains Mono"/>
                <a:ea typeface="宋体" panose="02010600030101010101" pitchFamily="2" charset="-122"/>
              </a:rPr>
              <a:t>type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sz="1800" kern="0" dirty="0" err="1">
                <a:effectLst/>
                <a:latin typeface="JetBrains Mono"/>
                <a:ea typeface="宋体" panose="02010600030101010101" pitchFamily="2" charset="-122"/>
                <a:cs typeface="宋体" panose="02010600030101010101" pitchFamily="2" charset="-122"/>
              </a:rPr>
              <a:t>KVWrite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struct</a:t>
            </a:r>
            <a:r>
              <a:rPr lang="en-US" altLang="zh-CN" sz="1800" kern="0" dirty="0">
                <a:effectLst/>
                <a:latin typeface="JetBrains Mono"/>
                <a:ea typeface="宋体" panose="02010600030101010101" pitchFamily="2" charset="-122"/>
                <a:cs typeface="宋体" panose="02010600030101010101" pitchFamily="2" charset="-122"/>
              </a:rPr>
              <a:t> {</a:t>
            </a:r>
            <a:br>
              <a:rPr lang="en-US" altLang="zh-CN" sz="1800" kern="0" dirty="0">
                <a:effectLst/>
                <a:latin typeface="JetBrains Mono"/>
                <a:ea typeface="宋体" panose="02010600030101010101" pitchFamily="2" charset="-122"/>
                <a:cs typeface="宋体" panose="02010600030101010101" pitchFamily="2" charset="-122"/>
              </a:rPr>
            </a:br>
            <a:r>
              <a:rPr lang="en-US" altLang="zh-CN" sz="1800" kern="0" dirty="0">
                <a:effectLst/>
                <a:latin typeface="JetBrains Mono"/>
                <a:ea typeface="宋体" panose="02010600030101010101" pitchFamily="2" charset="-122"/>
                <a:cs typeface="宋体" panose="02010600030101010101" pitchFamily="2" charset="-122"/>
              </a:rPr>
              <a:t>   Key            </a:t>
            </a:r>
            <a:r>
              <a:rPr lang="en-US" altLang="zh-CN" kern="0" dirty="0">
                <a:solidFill>
                  <a:schemeClr val="accent2"/>
                </a:solidFill>
                <a:latin typeface="JetBrains Mono"/>
                <a:ea typeface="宋体" panose="02010600030101010101" pitchFamily="2" charset="-122"/>
              </a:rPr>
              <a:t>string</a:t>
            </a:r>
            <a:r>
              <a:rPr lang="en-US" altLang="zh-CN" sz="1800" kern="0" dirty="0">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a:t>
            </a:r>
            <a:r>
              <a:rPr lang="en-US" altLang="zh-CN" sz="1800" kern="0" dirty="0" err="1">
                <a:effectLst/>
                <a:latin typeface="JetBrains Mono"/>
                <a:ea typeface="宋体" panose="02010600030101010101" pitchFamily="2" charset="-122"/>
                <a:cs typeface="宋体" panose="02010600030101010101" pitchFamily="2" charset="-122"/>
              </a:rPr>
              <a:t>IsDelete</a:t>
            </a:r>
            <a:r>
              <a:rPr lang="en-US" altLang="zh-CN" sz="1800" kern="0" dirty="0">
                <a:effectLst/>
                <a:latin typeface="JetBrains Mono"/>
                <a:ea typeface="宋体" panose="02010600030101010101" pitchFamily="2" charset="-122"/>
                <a:cs typeface="宋体" panose="02010600030101010101" pitchFamily="2" charset="-122"/>
              </a:rPr>
              <a:t>    </a:t>
            </a:r>
            <a:r>
              <a:rPr lang="en-US" altLang="zh-CN" kern="0" dirty="0">
                <a:solidFill>
                  <a:schemeClr val="accent2"/>
                </a:solidFill>
                <a:latin typeface="JetBrains Mono"/>
                <a:ea typeface="宋体" panose="02010600030101010101" pitchFamily="2" charset="-122"/>
              </a:rPr>
              <a:t>bool</a:t>
            </a:r>
            <a:r>
              <a:rPr lang="en-US" altLang="zh-CN" sz="1800" kern="0" dirty="0">
                <a:effectLst/>
                <a:latin typeface="JetBrains Mono"/>
                <a:ea typeface="宋体" panose="02010600030101010101" pitchFamily="2" charset="-122"/>
                <a:cs typeface="宋体" panose="02010600030101010101" pitchFamily="2" charset="-122"/>
              </a:rPr>
              <a:t>   //</a:t>
            </a:r>
            <a:r>
              <a:rPr lang="zh-CN" altLang="zh-CN" sz="1800" kern="0" dirty="0">
                <a:effectLst/>
                <a:latin typeface="JetBrains Mono"/>
                <a:ea typeface="宋体" panose="02010600030101010101" pitchFamily="2" charset="-122"/>
                <a:cs typeface="宋体" panose="02010600030101010101" pitchFamily="2" charset="-122"/>
              </a:rPr>
              <a:t>此时默认</a:t>
            </a:r>
            <a:r>
              <a:rPr lang="en-US" altLang="zh-CN" sz="1800" kern="0" dirty="0">
                <a:effectLst/>
                <a:latin typeface="JetBrains Mono"/>
                <a:ea typeface="宋体" panose="02010600030101010101" pitchFamily="2" charset="-122"/>
                <a:cs typeface="宋体" panose="02010600030101010101" pitchFamily="2" charset="-122"/>
              </a:rPr>
              <a:t>true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Value        []</a:t>
            </a:r>
            <a:r>
              <a:rPr lang="en-US" altLang="zh-CN" kern="0" dirty="0">
                <a:solidFill>
                  <a:schemeClr val="accent2"/>
                </a:solidFill>
                <a:latin typeface="JetBrains Mono"/>
                <a:ea typeface="宋体" panose="02010600030101010101" pitchFamily="2" charset="-122"/>
              </a:rPr>
              <a:t>byte</a:t>
            </a:r>
            <a:r>
              <a:rPr lang="en-US" altLang="zh-CN" sz="1800" kern="0" dirty="0">
                <a:effectLst/>
                <a:latin typeface="JetBrains Mono"/>
                <a:ea typeface="宋体" panose="02010600030101010101" pitchFamily="2" charset="-122"/>
                <a:cs typeface="宋体" panose="02010600030101010101" pitchFamily="2" charset="-122"/>
              </a:rPr>
              <a:t>  //</a:t>
            </a:r>
            <a:r>
              <a:rPr lang="zh-CN" altLang="zh-CN" sz="1800" kern="0" dirty="0">
                <a:effectLst/>
                <a:latin typeface="JetBrains Mono"/>
                <a:ea typeface="宋体" panose="02010600030101010101" pitchFamily="2" charset="-122"/>
                <a:cs typeface="宋体" panose="02010600030101010101" pitchFamily="2" charset="-122"/>
              </a:rPr>
              <a:t>此时默认为</a:t>
            </a:r>
            <a:r>
              <a:rPr lang="en-US" altLang="zh-CN" sz="1800" kern="0" dirty="0">
                <a:effectLst/>
                <a:latin typeface="JetBrains Mono"/>
                <a:ea typeface="宋体" panose="02010600030101010101" pitchFamily="2" charset="-122"/>
                <a:cs typeface="宋体" panose="02010600030101010101" pitchFamily="2" charset="-122"/>
              </a:rPr>
              <a:t>nil</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l">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altLang="zh-CN" sz="1800" kern="0" dirty="0">
                <a:effectLst/>
                <a:latin typeface="JetBrains Mono"/>
                <a:ea typeface="宋体" panose="02010600030101010101" pitchFamily="2" charset="-122"/>
                <a:cs typeface="宋体" panose="02010600030101010101" pitchFamily="2" charset="-122"/>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extLst>
      <p:ext uri="{BB962C8B-B14F-4D97-AF65-F5344CB8AC3E}">
        <p14:creationId xmlns:p14="http://schemas.microsoft.com/office/powerpoint/2010/main" val="3764896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5F7B70C-2488-4F75-A441-D9002EEB95AC}"/>
              </a:ext>
            </a:extLst>
          </p:cNvPr>
          <p:cNvSpPr>
            <a:spLocks noGrp="1"/>
          </p:cNvSpPr>
          <p:nvPr>
            <p:ph type="title"/>
          </p:nvPr>
        </p:nvSpPr>
        <p:spPr/>
        <p:txBody>
          <a:bodyPr/>
          <a:lstStyle/>
          <a:p>
            <a:pPr marR="0" rtl="0"/>
            <a:r>
              <a:rPr lang="en-US" altLang="zh-CN" b="1" i="0" u="none" strike="noStrike" kern="2200" baseline="0">
                <a:latin typeface="等线" panose="02010600030101010101" pitchFamily="2" charset="-122"/>
                <a:ea typeface="等线" panose="02010600030101010101" pitchFamily="2" charset="-122"/>
              </a:rPr>
              <a:t>3 fabric</a:t>
            </a:r>
            <a:r>
              <a:rPr lang="zh-CN" altLang="en-US" b="1" i="0" u="none" strike="noStrike" kern="2200" baseline="0">
                <a:latin typeface="等线" panose="02010600030101010101" pitchFamily="2" charset="-122"/>
                <a:ea typeface="等线" panose="02010600030101010101" pitchFamily="2" charset="-122"/>
              </a:rPr>
              <a:t>的交易处理过程</a:t>
            </a:r>
            <a:endParaRPr lang="zh-CN" altLang="en-US" b="1" i="0" u="none" strike="noStrike" kern="2200" baseline="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9E01F37B-1CC7-4A04-8C98-4C1AA297008A}"/>
              </a:ext>
            </a:extLst>
          </p:cNvPr>
          <p:cNvSpPr>
            <a:spLocks noGrp="1"/>
          </p:cNvSpPr>
          <p:nvPr>
            <p:ph type="body" idx="1"/>
          </p:nvPr>
        </p:nvSpPr>
        <p:spPr/>
        <p:txBody>
          <a:bodyPr/>
          <a:lstStyle/>
          <a:p>
            <a:pPr marR="0" lvl="1" rtl="0"/>
            <a:r>
              <a:rPr lang="en-US" altLang="zh-CN" b="1" i="0" u="none" strike="noStrike" kern="100" baseline="0">
                <a:latin typeface="等线" panose="02010600030101010101" pitchFamily="2" charset="-122"/>
                <a:ea typeface="等线" panose="02010600030101010101" pitchFamily="2" charset="-122"/>
              </a:rPr>
              <a:t>1</a:t>
            </a:r>
            <a:r>
              <a:rPr lang="zh-CN" altLang="en-US" b="1" i="0" u="none" strike="noStrike" kern="100" baseline="0">
                <a:latin typeface="等线" panose="02010600030101010101" pitchFamily="2" charset="-122"/>
                <a:ea typeface="等线" panose="02010600030101010101" pitchFamily="2" charset="-122"/>
              </a:rPr>
              <a:t>、背书，交易的模拟执行，生成读写集；</a:t>
            </a:r>
          </a:p>
          <a:p>
            <a:pPr marR="0" lvl="1" rtl="0"/>
            <a:r>
              <a:rPr lang="zh-CN" altLang="en-US" b="1" i="0" u="none" strike="noStrike" kern="100" baseline="0">
                <a:latin typeface="等线" panose="02010600030101010101" pitchFamily="2" charset="-122"/>
                <a:ea typeface="等线" panose="02010600030101010101" pitchFamily="2" charset="-122"/>
              </a:rPr>
              <a:t> </a:t>
            </a:r>
            <a:r>
              <a:rPr lang="en-US" altLang="zh-CN" b="1" i="0" u="none" strike="noStrike" kern="100" baseline="0">
                <a:latin typeface="等线" panose="02010600030101010101" pitchFamily="2" charset="-122"/>
                <a:ea typeface="等线" panose="02010600030101010101" pitchFamily="2" charset="-122"/>
              </a:rPr>
              <a:t>2</a:t>
            </a:r>
            <a:r>
              <a:rPr lang="zh-CN" altLang="en-US" b="1" i="0" u="none" strike="noStrike" kern="100" baseline="0">
                <a:latin typeface="等线" panose="02010600030101010101" pitchFamily="2" charset="-122"/>
                <a:ea typeface="等线" panose="02010600030101010101" pitchFamily="2" charset="-122"/>
              </a:rPr>
              <a:t>、排序，对交易的顺序达成共识，生成区块；</a:t>
            </a:r>
          </a:p>
          <a:p>
            <a:pPr marR="0" lvl="1" rtl="0"/>
            <a:r>
              <a:rPr lang="zh-CN" altLang="en-US" b="1" i="0" u="none" strike="noStrike" kern="100" baseline="0">
                <a:latin typeface="等线" panose="02010600030101010101" pitchFamily="2" charset="-122"/>
                <a:ea typeface="等线" panose="02010600030101010101" pitchFamily="2" charset="-122"/>
              </a:rPr>
              <a:t> </a:t>
            </a:r>
            <a:r>
              <a:rPr lang="en-US" altLang="zh-CN" b="1" i="0" u="none" strike="noStrike" kern="100" baseline="0">
                <a:latin typeface="等线" panose="02010600030101010101" pitchFamily="2" charset="-122"/>
                <a:ea typeface="等线" panose="02010600030101010101" pitchFamily="2" charset="-122"/>
              </a:rPr>
              <a:t>3</a:t>
            </a:r>
            <a:r>
              <a:rPr lang="zh-CN" altLang="en-US" b="1" i="0" u="none" strike="noStrike" kern="100" baseline="0">
                <a:latin typeface="等线" panose="02010600030101010101" pitchFamily="2" charset="-122"/>
                <a:ea typeface="等线" panose="02010600030101010101" pitchFamily="2" charset="-122"/>
              </a:rPr>
              <a:t>、验证读写集有效性并存储，验证区块，存储到账本；</a:t>
            </a:r>
            <a:endParaRPr lang="zh-CN" altLang="en-US" b="1" i="0" u="none" strike="noStrike" kern="100" baseline="0">
              <a:latin typeface="Times New Roman" panose="02020603050405020304" pitchFamily="18" charset="0"/>
              <a:ea typeface="等线" panose="02010600030101010101" pitchFamily="2" charset="-122"/>
            </a:endParaRPr>
          </a:p>
        </p:txBody>
      </p:sp>
      <p:pic>
        <p:nvPicPr>
          <p:cNvPr id="5" name="图片 4">
            <a:extLst>
              <a:ext uri="{FF2B5EF4-FFF2-40B4-BE49-F238E27FC236}">
                <a16:creationId xmlns:a16="http://schemas.microsoft.com/office/drawing/2014/main" id="{D8205763-B1AE-4EC7-B12E-B039BCE63E46}"/>
              </a:ext>
            </a:extLst>
          </p:cNvPr>
          <p:cNvPicPr>
            <a:picLocks noChangeAspect="1"/>
          </p:cNvPicPr>
          <p:nvPr/>
        </p:nvPicPr>
        <p:blipFill>
          <a:blip r:embed="rId2"/>
          <a:stretch>
            <a:fillRect/>
          </a:stretch>
        </p:blipFill>
        <p:spPr>
          <a:xfrm>
            <a:off x="7124438" y="3362237"/>
            <a:ext cx="4469798" cy="3285032"/>
          </a:xfrm>
          <a:prstGeom prst="rect">
            <a:avLst/>
          </a:prstGeom>
        </p:spPr>
      </p:pic>
    </p:spTree>
    <p:extLst>
      <p:ext uri="{BB962C8B-B14F-4D97-AF65-F5344CB8AC3E}">
        <p14:creationId xmlns:p14="http://schemas.microsoft.com/office/powerpoint/2010/main" val="4087346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F1E02E-EB2B-4298-894F-A252C32CB6C2}"/>
              </a:ext>
            </a:extLst>
          </p:cNvPr>
          <p:cNvSpPr>
            <a:spLocks noGrp="1"/>
          </p:cNvSpPr>
          <p:nvPr>
            <p:ph type="title"/>
          </p:nvPr>
        </p:nvSpPr>
        <p:spPr/>
        <p:txBody>
          <a:bodyPr/>
          <a:lstStyle/>
          <a:p>
            <a:pPr marR="0" rtl="0"/>
            <a:r>
              <a:rPr lang="en-US" altLang="zh-CN" b="1" i="0" u="none" strike="noStrike" kern="2200" baseline="0" dirty="0">
                <a:latin typeface="等线" panose="02010600030101010101" pitchFamily="2" charset="-122"/>
                <a:ea typeface="等线" panose="02010600030101010101" pitchFamily="2" charset="-122"/>
              </a:rPr>
              <a:t>2 </a:t>
            </a:r>
            <a:r>
              <a:rPr lang="zh-CN" altLang="en-US" b="1" i="0" u="none" strike="noStrike" kern="2200" baseline="0" dirty="0">
                <a:latin typeface="等线" panose="02010600030101010101" pitchFamily="2" charset="-122"/>
                <a:ea typeface="等线" panose="02010600030101010101" pitchFamily="2" charset="-122"/>
              </a:rPr>
              <a:t>读写集特点</a:t>
            </a:r>
            <a:endParaRPr lang="zh-CN" altLang="en-US" b="1" i="0" u="none" strike="noStrike" kern="2200" baseline="0" dirty="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A582B243-D40D-409C-8A90-185491B2BAE2}"/>
              </a:ext>
            </a:extLst>
          </p:cNvPr>
          <p:cNvSpPr>
            <a:spLocks noGrp="1"/>
          </p:cNvSpPr>
          <p:nvPr>
            <p:ph type="body" idx="1"/>
          </p:nvPr>
        </p:nvSpPr>
        <p:spPr/>
        <p:txBody>
          <a:bodyPr>
            <a:normAutofit/>
          </a:bodyPr>
          <a:lstStyle/>
          <a:p>
            <a:pPr marL="457200" marR="0" lvl="1" indent="0" rtl="0">
              <a:buNone/>
            </a:pPr>
            <a:r>
              <a:rPr lang="en-US" altLang="zh-CN" b="1" i="0" u="none" strike="noStrike" kern="100" baseline="0" dirty="0">
                <a:latin typeface="等线" panose="02010600030101010101" pitchFamily="2" charset="-122"/>
                <a:ea typeface="等线" panose="02010600030101010101" pitchFamily="2" charset="-122"/>
              </a:rPr>
              <a:t>1</a:t>
            </a:r>
            <a:r>
              <a:rPr lang="zh-CN" altLang="en-US" b="1" i="0" u="none" strike="noStrike" kern="100" baseline="0" dirty="0">
                <a:latin typeface="等线" panose="02010600030101010101" pitchFamily="2" charset="-122"/>
                <a:ea typeface="等线" panose="02010600030101010101" pitchFamily="2" charset="-122"/>
              </a:rPr>
              <a:t>：</a:t>
            </a:r>
            <a:r>
              <a:rPr lang="en-US" altLang="zh-CN" b="1" i="0" u="none" strike="noStrike" kern="100" baseline="0" dirty="0">
                <a:latin typeface="等线" panose="02010600030101010101" pitchFamily="2" charset="-122"/>
                <a:ea typeface="等线" panose="02010600030101010101" pitchFamily="2" charset="-122"/>
              </a:rPr>
              <a:t>fabric </a:t>
            </a:r>
            <a:r>
              <a:rPr lang="zh-CN" altLang="en-US" b="1" i="0" u="none" strike="noStrike" kern="100" baseline="0" dirty="0">
                <a:latin typeface="等线" panose="02010600030101010101" pitchFamily="2" charset="-122"/>
                <a:ea typeface="等线" panose="02010600030101010101" pitchFamily="2" charset="-122"/>
              </a:rPr>
              <a:t>特殊的背书过程，需要有类似读写集这样的结构。</a:t>
            </a:r>
          </a:p>
          <a:p>
            <a:pPr marR="0" lvl="1" rtl="0"/>
            <a:r>
              <a:rPr lang="zh-CN" altLang="en-US" b="1" i="0" u="none" strike="noStrike" kern="100" baseline="0" dirty="0">
                <a:latin typeface="等线" panose="02010600030101010101" pitchFamily="2" charset="-122"/>
                <a:ea typeface="等线" panose="02010600030101010101" pitchFamily="2" charset="-122"/>
              </a:rPr>
              <a:t>我们都知道</a:t>
            </a:r>
            <a:r>
              <a:rPr lang="en-US" altLang="zh-CN" b="1" i="0" u="none" strike="noStrike" kern="100" baseline="0" dirty="0">
                <a:latin typeface="等线" panose="02010600030101010101" pitchFamily="2" charset="-122"/>
                <a:ea typeface="等线" panose="02010600030101010101" pitchFamily="2" charset="-122"/>
              </a:rPr>
              <a:t>fabric </a:t>
            </a:r>
            <a:r>
              <a:rPr lang="zh-CN" altLang="en-US" b="1" i="0" u="none" strike="noStrike" kern="100" baseline="0" dirty="0">
                <a:latin typeface="等线" panose="02010600030101010101" pitchFamily="2" charset="-122"/>
                <a:ea typeface="等线" panose="02010600030101010101" pitchFamily="2" charset="-122"/>
              </a:rPr>
              <a:t>中与以太坊等公链不同，它的</a:t>
            </a:r>
            <a:r>
              <a:rPr lang="zh-CN" altLang="en-US" b="1" kern="100" dirty="0">
                <a:latin typeface="等线" panose="02010600030101010101" pitchFamily="2" charset="-122"/>
                <a:ea typeface="等线" panose="02010600030101010101" pitchFamily="2" charset="-122"/>
              </a:rPr>
              <a:t>背书阶段分散到不同</a:t>
            </a:r>
            <a:r>
              <a:rPr lang="en-US" altLang="zh-CN" b="1" kern="100" dirty="0">
                <a:latin typeface="等线" panose="02010600030101010101" pitchFamily="2" charset="-122"/>
                <a:ea typeface="等线" panose="02010600030101010101" pitchFamily="2" charset="-122"/>
              </a:rPr>
              <a:t>peer</a:t>
            </a:r>
            <a:r>
              <a:rPr lang="zh-CN" altLang="en-US" b="1" kern="100" dirty="0">
                <a:latin typeface="等线" panose="02010600030101010101" pitchFamily="2" charset="-122"/>
                <a:ea typeface="等线" panose="02010600030101010101" pitchFamily="2" charset="-122"/>
              </a:rPr>
              <a:t>节点，所以该阶段可以并行进行，这意味交易读写集生成的效率也是大幅度提升</a:t>
            </a:r>
            <a:r>
              <a:rPr lang="zh-CN" altLang="en-US" b="0" i="0" dirty="0">
                <a:solidFill>
                  <a:srgbClr val="4F4F4F"/>
                </a:solidFill>
                <a:effectLst/>
                <a:latin typeface="Helvetica Neue"/>
              </a:rPr>
              <a:t>了；</a:t>
            </a:r>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zh-CN" altLang="en-US" b="1" i="0" u="none" strike="noStrike" kern="100" baseline="0" dirty="0">
              <a:latin typeface="等线" panose="02010600030101010101" pitchFamily="2" charset="-122"/>
              <a:ea typeface="等线" panose="02010600030101010101" pitchFamily="2" charset="-122"/>
            </a:endParaRPr>
          </a:p>
        </p:txBody>
      </p:sp>
      <p:pic>
        <p:nvPicPr>
          <p:cNvPr id="5" name="图片 4">
            <a:extLst>
              <a:ext uri="{FF2B5EF4-FFF2-40B4-BE49-F238E27FC236}">
                <a16:creationId xmlns:a16="http://schemas.microsoft.com/office/drawing/2014/main" id="{9D4C2209-CCFC-483A-8DCE-71ABF75197DC}"/>
              </a:ext>
            </a:extLst>
          </p:cNvPr>
          <p:cNvPicPr>
            <a:picLocks noChangeAspect="1"/>
          </p:cNvPicPr>
          <p:nvPr/>
        </p:nvPicPr>
        <p:blipFill>
          <a:blip r:embed="rId2"/>
          <a:stretch>
            <a:fillRect/>
          </a:stretch>
        </p:blipFill>
        <p:spPr>
          <a:xfrm>
            <a:off x="2892825" y="3182042"/>
            <a:ext cx="4911293" cy="3500161"/>
          </a:xfrm>
          <a:prstGeom prst="rect">
            <a:avLst/>
          </a:prstGeom>
        </p:spPr>
      </p:pic>
    </p:spTree>
    <p:extLst>
      <p:ext uri="{BB962C8B-B14F-4D97-AF65-F5344CB8AC3E}">
        <p14:creationId xmlns:p14="http://schemas.microsoft.com/office/powerpoint/2010/main" val="36013600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D91525B8-808C-4852-9EC1-04ECC4D502E1}"/>
              </a:ext>
            </a:extLst>
          </p:cNvPr>
          <p:cNvSpPr txBox="1"/>
          <p:nvPr/>
        </p:nvSpPr>
        <p:spPr>
          <a:xfrm>
            <a:off x="291004" y="355106"/>
            <a:ext cx="9404723" cy="5355312"/>
          </a:xfrm>
          <a:prstGeom prst="rect">
            <a:avLst/>
          </a:prstGeom>
          <a:noFill/>
        </p:spPr>
        <p:txBody>
          <a:bodyPr wrap="square" rtlCol="0">
            <a:spAutoFit/>
          </a:bodyPr>
          <a:lstStyle/>
          <a:p>
            <a:pPr marL="457200" marR="0" lvl="1" indent="0" rtl="0">
              <a:buNone/>
            </a:pPr>
            <a:r>
              <a:rPr lang="en-US" altLang="zh-CN" b="1" i="0" u="none" strike="noStrike" kern="100" baseline="0" dirty="0">
                <a:latin typeface="等线" panose="02010600030101010101" pitchFamily="2" charset="-122"/>
                <a:ea typeface="等线" panose="02010600030101010101" pitchFamily="2" charset="-122"/>
              </a:rPr>
              <a:t>2</a:t>
            </a:r>
            <a:r>
              <a:rPr lang="zh-CN" altLang="en-US" b="1" i="0" u="none" strike="noStrike" kern="100" baseline="0" dirty="0">
                <a:latin typeface="等线" panose="02010600030101010101" pitchFamily="2" charset="-122"/>
                <a:ea typeface="等线" panose="02010600030101010101" pitchFamily="2" charset="-122"/>
              </a:rPr>
              <a:t>：验证阶段我们对读写集有效性进行验证。</a:t>
            </a:r>
          </a:p>
          <a:p>
            <a:pPr marR="0" lvl="1" rtl="0"/>
            <a:r>
              <a:rPr lang="zh-CN" altLang="en-US" b="1" i="0" u="none" strike="noStrike" kern="100" baseline="0" dirty="0">
                <a:latin typeface="等线" panose="02010600030101010101" pitchFamily="2" charset="-122"/>
                <a:ea typeface="等线" panose="02010600030101010101" pitchFamily="2" charset="-122"/>
              </a:rPr>
              <a:t>在这里我们发现</a:t>
            </a:r>
            <a:r>
              <a:rPr lang="en-US" altLang="zh-CN" b="1" i="0" u="none" strike="noStrike" kern="100" baseline="0" dirty="0">
                <a:latin typeface="等线" panose="02010600030101010101" pitchFamily="2" charset="-122"/>
                <a:ea typeface="等线" panose="02010600030101010101" pitchFamily="2" charset="-122"/>
              </a:rPr>
              <a:t>fabric </a:t>
            </a:r>
            <a:r>
              <a:rPr lang="zh-CN" altLang="en-US" b="1" i="0" u="none" strike="noStrike" kern="100" baseline="0" dirty="0">
                <a:latin typeface="等线" panose="02010600030101010101" pitchFamily="2" charset="-122"/>
                <a:ea typeface="等线" panose="02010600030101010101" pitchFamily="2" charset="-122"/>
              </a:rPr>
              <a:t>在完成共识后的验证阶段，是对交易的读写集进行验证，而不需要像以太坊再调用智能合约进行交易执行。其实再这里我们也能发现相对于以太坊的验证来说性能和资源占用也是底很多。</a:t>
            </a:r>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en-US" altLang="zh-CN" b="1" i="0" u="none" strike="noStrike" kern="100" baseline="0" dirty="0">
              <a:latin typeface="等线" panose="02010600030101010101" pitchFamily="2" charset="-122"/>
              <a:ea typeface="等线" panose="02010600030101010101" pitchFamily="2" charset="-122"/>
            </a:endParaRPr>
          </a:p>
          <a:p>
            <a:pPr marR="0" lvl="1" rtl="0"/>
            <a:endParaRPr lang="en-US" altLang="zh-CN" b="1" kern="100" dirty="0">
              <a:latin typeface="等线" panose="02010600030101010101" pitchFamily="2" charset="-122"/>
              <a:ea typeface="等线" panose="02010600030101010101" pitchFamily="2" charset="-122"/>
            </a:endParaRPr>
          </a:p>
          <a:p>
            <a:pPr marR="0" lvl="1" rtl="0"/>
            <a:endParaRPr lang="zh-CN" altLang="en-US" b="1" i="0" u="none" strike="noStrike" kern="100" baseline="0" dirty="0">
              <a:latin typeface="等线" panose="02010600030101010101" pitchFamily="2" charset="-122"/>
              <a:ea typeface="等线" panose="02010600030101010101" pitchFamily="2" charset="-122"/>
            </a:endParaRPr>
          </a:p>
          <a:p>
            <a:pPr marR="0" lvl="1" rtl="0"/>
            <a:r>
              <a:rPr lang="zh-CN" altLang="en-US" b="1" i="0" u="none" strike="noStrike" kern="100" baseline="0" dirty="0">
                <a:latin typeface="等线" panose="02010600030101010101" pitchFamily="2" charset="-122"/>
                <a:ea typeface="等线" panose="02010600030101010101" pitchFamily="2" charset="-122"/>
              </a:rPr>
              <a:t>当然读写集的优点并不是只有这一些，再进行后续介绍的前，我们先一起看下</a:t>
            </a:r>
            <a:r>
              <a:rPr lang="en-US" altLang="zh-CN" b="1" i="0" u="none" strike="noStrike" kern="100" baseline="0" dirty="0">
                <a:latin typeface="等线" panose="02010600030101010101" pitchFamily="2" charset="-122"/>
                <a:ea typeface="等线" panose="02010600030101010101" pitchFamily="2" charset="-122"/>
              </a:rPr>
              <a:t>DAG</a:t>
            </a:r>
            <a:r>
              <a:rPr lang="zh-CN" altLang="en-US" b="1" i="0" u="none" strike="noStrike" kern="100" baseline="0" dirty="0">
                <a:latin typeface="等线" panose="02010600030101010101" pitchFamily="2" charset="-122"/>
                <a:ea typeface="等线" panose="02010600030101010101" pitchFamily="2" charset="-122"/>
              </a:rPr>
              <a:t>的共识。</a:t>
            </a:r>
            <a:endParaRPr lang="zh-CN" altLang="en-US" b="1" i="0" u="none" strike="noStrike" kern="100" baseline="0" dirty="0">
              <a:latin typeface="Times New Roman" panose="02020603050405020304" pitchFamily="18" charset="0"/>
              <a:ea typeface="等线" panose="02010600030101010101" pitchFamily="2" charset="-122"/>
            </a:endParaRPr>
          </a:p>
          <a:p>
            <a:endParaRPr lang="zh-CN" altLang="en-US" dirty="0"/>
          </a:p>
        </p:txBody>
      </p:sp>
      <p:pic>
        <p:nvPicPr>
          <p:cNvPr id="5" name="图片 4">
            <a:extLst>
              <a:ext uri="{FF2B5EF4-FFF2-40B4-BE49-F238E27FC236}">
                <a16:creationId xmlns:a16="http://schemas.microsoft.com/office/drawing/2014/main" id="{B18CB1AF-7D24-4031-8631-DCEE5828755C}"/>
              </a:ext>
            </a:extLst>
          </p:cNvPr>
          <p:cNvPicPr>
            <a:picLocks noChangeAspect="1"/>
          </p:cNvPicPr>
          <p:nvPr/>
        </p:nvPicPr>
        <p:blipFill>
          <a:blip r:embed="rId2"/>
          <a:stretch>
            <a:fillRect/>
          </a:stretch>
        </p:blipFill>
        <p:spPr>
          <a:xfrm>
            <a:off x="1645698" y="1759027"/>
            <a:ext cx="6237673" cy="2339127"/>
          </a:xfrm>
          <a:prstGeom prst="rect">
            <a:avLst/>
          </a:prstGeom>
        </p:spPr>
      </p:pic>
    </p:spTree>
    <p:extLst>
      <p:ext uri="{BB962C8B-B14F-4D97-AF65-F5344CB8AC3E}">
        <p14:creationId xmlns:p14="http://schemas.microsoft.com/office/powerpoint/2010/main" val="1882666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0B8613-DF27-4D65-A5FF-97EB37A742B4}"/>
              </a:ext>
            </a:extLst>
          </p:cNvPr>
          <p:cNvSpPr>
            <a:spLocks noGrp="1"/>
          </p:cNvSpPr>
          <p:nvPr>
            <p:ph type="title"/>
          </p:nvPr>
        </p:nvSpPr>
        <p:spPr/>
        <p:txBody>
          <a:bodyPr/>
          <a:lstStyle/>
          <a:p>
            <a:pPr marR="0" rtl="0"/>
            <a:r>
              <a:rPr lang="en-US" altLang="zh-CN" b="1" i="0" u="none" strike="noStrike" kern="2200" baseline="0">
                <a:latin typeface="等线" panose="02010600030101010101" pitchFamily="2" charset="-122"/>
                <a:ea typeface="等线" panose="02010600030101010101" pitchFamily="2" charset="-122"/>
              </a:rPr>
              <a:t>3 DAG</a:t>
            </a:r>
          </a:p>
        </p:txBody>
      </p:sp>
      <p:sp>
        <p:nvSpPr>
          <p:cNvPr id="3" name="文本占位符 2">
            <a:extLst>
              <a:ext uri="{FF2B5EF4-FFF2-40B4-BE49-F238E27FC236}">
                <a16:creationId xmlns:a16="http://schemas.microsoft.com/office/drawing/2014/main" id="{A88F8EFA-945C-4F7A-8A08-8F67B3FF4570}"/>
              </a:ext>
            </a:extLst>
          </p:cNvPr>
          <p:cNvSpPr>
            <a:spLocks noGrp="1"/>
          </p:cNvSpPr>
          <p:nvPr>
            <p:ph type="body" idx="1"/>
          </p:nvPr>
        </p:nvSpPr>
        <p:spPr>
          <a:xfrm>
            <a:off x="180034" y="1777710"/>
            <a:ext cx="8946541" cy="4195481"/>
          </a:xfrm>
        </p:spPr>
        <p:txBody>
          <a:bodyPr/>
          <a:lstStyle/>
          <a:p>
            <a:pPr marR="0" lvl="1" rtl="0"/>
            <a:r>
              <a:rPr lang="zh-CN" altLang="en-US" b="1" i="0" u="none" strike="noStrike" kern="100" baseline="0" dirty="0">
                <a:latin typeface="等线" panose="02010600030101010101" pitchFamily="2" charset="-122"/>
                <a:ea typeface="等线" panose="02010600030101010101" pitchFamily="2" charset="-122"/>
              </a:rPr>
              <a:t>在介绍</a:t>
            </a:r>
            <a:r>
              <a:rPr lang="en-US" altLang="zh-CN" b="1" i="0" u="none" strike="noStrike" kern="100" baseline="0" dirty="0">
                <a:latin typeface="等线" panose="02010600030101010101" pitchFamily="2" charset="-122"/>
                <a:ea typeface="等线" panose="02010600030101010101" pitchFamily="2" charset="-122"/>
              </a:rPr>
              <a:t>DAG</a:t>
            </a:r>
            <a:r>
              <a:rPr lang="zh-CN" altLang="en-US" b="1" i="0" u="none" strike="noStrike" kern="100" baseline="0" dirty="0">
                <a:latin typeface="等线" panose="02010600030101010101" pitchFamily="2" charset="-122"/>
                <a:ea typeface="等线" panose="02010600030101010101" pitchFamily="2" charset="-122"/>
              </a:rPr>
              <a:t>前，我们先简单说下现在主流的区块链结构，详细大家都知道现在的区块链结构都是链式结构，当然不只是区块式链式结构，区块内部的交易也是串行的进行执行和验证。</a:t>
            </a:r>
          </a:p>
          <a:p>
            <a:pPr marR="0" lvl="1" rtl="0"/>
            <a:r>
              <a:rPr lang="en-US" altLang="zh-CN" b="1" i="0" u="none" strike="noStrike" kern="100" baseline="0" dirty="0">
                <a:latin typeface="等线" panose="02010600030101010101" pitchFamily="2" charset="-122"/>
                <a:ea typeface="等线" panose="02010600030101010101" pitchFamily="2" charset="-122"/>
              </a:rPr>
              <a:t>DAG</a:t>
            </a:r>
            <a:r>
              <a:rPr lang="zh-CN" altLang="en-US" b="1" i="0" u="none" strike="noStrike" kern="100" baseline="0" dirty="0">
                <a:latin typeface="等线" panose="02010600030101010101" pitchFamily="2" charset="-122"/>
                <a:ea typeface="等线" panose="02010600030101010101" pitchFamily="2" charset="-122"/>
              </a:rPr>
              <a:t>，叫做有向无环图，这是一种计算机学上面常用到的拓扑数据结构。</a:t>
            </a:r>
            <a:br>
              <a:rPr lang="zh-CN" altLang="en-US" b="1" i="0" u="none" strike="noStrike" kern="100" baseline="0" dirty="0">
                <a:latin typeface="Times New Roman" panose="02020603050405020304" pitchFamily="18" charset="0"/>
                <a:ea typeface="等线" panose="02010600030101010101" pitchFamily="2" charset="-122"/>
              </a:rPr>
            </a:br>
            <a:endParaRPr lang="zh-CN" altLang="en-US" b="1" i="0" u="none" strike="noStrike" kern="100" baseline="0" dirty="0">
              <a:latin typeface="Times New Roman" panose="02020603050405020304" pitchFamily="18" charset="0"/>
              <a:ea typeface="等线" panose="02010600030101010101" pitchFamily="2" charset="-122"/>
            </a:endParaRPr>
          </a:p>
        </p:txBody>
      </p:sp>
      <p:pic>
        <p:nvPicPr>
          <p:cNvPr id="5" name="图片 4">
            <a:extLst>
              <a:ext uri="{FF2B5EF4-FFF2-40B4-BE49-F238E27FC236}">
                <a16:creationId xmlns:a16="http://schemas.microsoft.com/office/drawing/2014/main" id="{314746CB-DDF4-4DA1-B2FB-3C366B700A26}"/>
              </a:ext>
            </a:extLst>
          </p:cNvPr>
          <p:cNvPicPr>
            <a:picLocks noChangeAspect="1"/>
          </p:cNvPicPr>
          <p:nvPr/>
        </p:nvPicPr>
        <p:blipFill>
          <a:blip r:embed="rId2"/>
          <a:stretch>
            <a:fillRect/>
          </a:stretch>
        </p:blipFill>
        <p:spPr>
          <a:xfrm>
            <a:off x="2648653" y="3178240"/>
            <a:ext cx="3447347" cy="3562919"/>
          </a:xfrm>
          <a:prstGeom prst="rect">
            <a:avLst/>
          </a:prstGeom>
        </p:spPr>
      </p:pic>
    </p:spTree>
    <p:extLst>
      <p:ext uri="{BB962C8B-B14F-4D97-AF65-F5344CB8AC3E}">
        <p14:creationId xmlns:p14="http://schemas.microsoft.com/office/powerpoint/2010/main" val="1144815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D891EB-22D0-4911-A71B-4893D95E7437}"/>
              </a:ext>
            </a:extLst>
          </p:cNvPr>
          <p:cNvSpPr>
            <a:spLocks noGrp="1"/>
          </p:cNvSpPr>
          <p:nvPr>
            <p:ph type="title"/>
          </p:nvPr>
        </p:nvSpPr>
        <p:spPr>
          <a:xfrm>
            <a:off x="646112" y="452718"/>
            <a:ext cx="9403742" cy="923321"/>
          </a:xfrm>
        </p:spPr>
        <p:txBody>
          <a:bodyPr/>
          <a:lstStyle/>
          <a:p>
            <a:pPr marR="0" rtl="0"/>
            <a:r>
              <a:rPr lang="en-US" altLang="zh-CN" b="1" i="0" u="none" strike="noStrike" kern="2200" baseline="0" dirty="0">
                <a:latin typeface="等线" panose="02010600030101010101" pitchFamily="2" charset="-122"/>
                <a:ea typeface="等线" panose="02010600030101010101" pitchFamily="2" charset="-122"/>
              </a:rPr>
              <a:t>3 DAG</a:t>
            </a:r>
            <a:r>
              <a:rPr lang="zh-CN" altLang="en-US" b="1" i="0" u="none" strike="noStrike" kern="2200" baseline="0" dirty="0">
                <a:latin typeface="等线" panose="02010600030101010101" pitchFamily="2" charset="-122"/>
                <a:ea typeface="等线" panose="02010600030101010101" pitchFamily="2" charset="-122"/>
              </a:rPr>
              <a:t>与读写集</a:t>
            </a:r>
            <a:endParaRPr lang="zh-CN" altLang="en-US" b="1" i="0" u="none" strike="noStrike" kern="2200" baseline="0" dirty="0">
              <a:latin typeface="Times New Roman" panose="02020603050405020304" pitchFamily="18" charset="0"/>
              <a:ea typeface="等线" panose="02010600030101010101" pitchFamily="2" charset="-122"/>
            </a:endParaRPr>
          </a:p>
        </p:txBody>
      </p:sp>
      <p:sp>
        <p:nvSpPr>
          <p:cNvPr id="3" name="文本占位符 2">
            <a:extLst>
              <a:ext uri="{FF2B5EF4-FFF2-40B4-BE49-F238E27FC236}">
                <a16:creationId xmlns:a16="http://schemas.microsoft.com/office/drawing/2014/main" id="{07972A1B-C4A4-413E-A514-F4BCD998F641}"/>
              </a:ext>
            </a:extLst>
          </p:cNvPr>
          <p:cNvSpPr>
            <a:spLocks noGrp="1"/>
          </p:cNvSpPr>
          <p:nvPr>
            <p:ph type="body" idx="1"/>
          </p:nvPr>
        </p:nvSpPr>
        <p:spPr>
          <a:xfrm>
            <a:off x="934636" y="1466992"/>
            <a:ext cx="8946541" cy="4195481"/>
          </a:xfrm>
        </p:spPr>
        <p:txBody>
          <a:bodyPr/>
          <a:lstStyle/>
          <a:p>
            <a:pPr marL="457200" marR="0" lvl="1" indent="0" rtl="0">
              <a:buNone/>
            </a:pPr>
            <a:r>
              <a:rPr lang="zh-CN" altLang="en-US" b="1" i="0" u="none" strike="noStrike" kern="100" baseline="0" dirty="0">
                <a:latin typeface="等线" panose="02010600030101010101" pitchFamily="2" charset="-122"/>
                <a:ea typeface="等线" panose="02010600030101010101" pitchFamily="2" charset="-122"/>
              </a:rPr>
              <a:t>区块链性能优化思路</a:t>
            </a:r>
            <a:endParaRPr lang="en-US" altLang="zh-CN" b="1" i="0" u="none" strike="noStrike" kern="100" baseline="0" dirty="0">
              <a:latin typeface="等线" panose="02010600030101010101" pitchFamily="2" charset="-122"/>
              <a:ea typeface="等线" panose="02010600030101010101" pitchFamily="2" charset="-122"/>
            </a:endParaRPr>
          </a:p>
          <a:p>
            <a:pPr marL="457200" marR="0" lvl="1" indent="0" rtl="0">
              <a:buNone/>
            </a:pPr>
            <a:r>
              <a:rPr lang="en-US" altLang="zh-CN" b="1" kern="100" dirty="0">
                <a:latin typeface="等线" panose="02010600030101010101" pitchFamily="2" charset="-122"/>
                <a:ea typeface="等线" panose="02010600030101010101" pitchFamily="2" charset="-122"/>
              </a:rPr>
              <a:t>1</a:t>
            </a:r>
            <a:r>
              <a:rPr lang="zh-CN" altLang="en-US" b="1" kern="100" dirty="0">
                <a:latin typeface="等线" panose="02010600030101010101" pitchFamily="2" charset="-122"/>
                <a:ea typeface="等线" panose="02010600030101010101" pitchFamily="2" charset="-122"/>
              </a:rPr>
              <a:t>：</a:t>
            </a:r>
            <a:r>
              <a:rPr lang="zh-CN" altLang="en-US" b="1" i="0" u="none" strike="noStrike" kern="100" baseline="0" dirty="0">
                <a:latin typeface="等线" panose="02010600030101010101" pitchFamily="2" charset="-122"/>
                <a:ea typeface="等线" panose="02010600030101010101" pitchFamily="2" charset="-122"/>
              </a:rPr>
              <a:t>升级服务器的硬件系统</a:t>
            </a:r>
            <a:endParaRPr lang="en-US" altLang="zh-CN" b="1" i="0" u="none" strike="noStrike" kern="100" baseline="0" dirty="0">
              <a:latin typeface="等线" panose="02010600030101010101" pitchFamily="2" charset="-122"/>
              <a:ea typeface="等线" panose="02010600030101010101" pitchFamily="2" charset="-122"/>
            </a:endParaRPr>
          </a:p>
          <a:p>
            <a:pPr marL="457200" marR="0" lvl="1" indent="0" rtl="0">
              <a:buNone/>
            </a:pPr>
            <a:r>
              <a:rPr lang="en-US" altLang="zh-CN" b="1" kern="100" dirty="0">
                <a:latin typeface="等线" panose="02010600030101010101" pitchFamily="2" charset="-122"/>
                <a:ea typeface="等线" panose="02010600030101010101" pitchFamily="2" charset="-122"/>
              </a:rPr>
              <a:t>2</a:t>
            </a:r>
            <a:r>
              <a:rPr lang="zh-CN" altLang="en-US" b="1" kern="100" dirty="0">
                <a:latin typeface="等线" panose="02010600030101010101" pitchFamily="2" charset="-122"/>
                <a:ea typeface="等线" panose="02010600030101010101" pitchFamily="2" charset="-122"/>
              </a:rPr>
              <a:t>：</a:t>
            </a:r>
            <a:r>
              <a:rPr lang="zh-CN" altLang="en-US" b="1" i="0" u="none" strike="noStrike" kern="100" baseline="0" dirty="0">
                <a:latin typeface="等线" panose="02010600030101010101" pitchFamily="2" charset="-122"/>
                <a:ea typeface="等线" panose="02010600030101010101" pitchFamily="2" charset="-122"/>
              </a:rPr>
              <a:t>提高系统并行性，更好的发挥多核服务器的性能特点</a:t>
            </a:r>
            <a:endParaRPr lang="en-US" altLang="zh-CN" b="1" i="0" u="none" strike="noStrike" kern="100" baseline="0" dirty="0">
              <a:latin typeface="等线" panose="02010600030101010101" pitchFamily="2" charset="-122"/>
              <a:ea typeface="等线" panose="02010600030101010101" pitchFamily="2" charset="-122"/>
            </a:endParaRPr>
          </a:p>
          <a:p>
            <a:pPr marL="457200" marR="0" lvl="1" indent="0" rtl="0">
              <a:buNone/>
            </a:pPr>
            <a:r>
              <a:rPr lang="zh-CN" altLang="en-US" b="1" i="0" u="none" strike="noStrike" kern="100" baseline="0" dirty="0">
                <a:latin typeface="等线" panose="02010600030101010101" pitchFamily="2" charset="-122"/>
                <a:ea typeface="等线" panose="02010600030101010101" pitchFamily="2" charset="-122"/>
              </a:rPr>
              <a:t>传统区块链的瓶颈：</a:t>
            </a:r>
            <a:endParaRPr lang="en-US" altLang="zh-CN" b="1" i="0" u="none" strike="noStrike" kern="100" baseline="0" dirty="0">
              <a:latin typeface="等线" panose="02010600030101010101" pitchFamily="2" charset="-122"/>
              <a:ea typeface="等线" panose="02010600030101010101" pitchFamily="2" charset="-122"/>
            </a:endParaRPr>
          </a:p>
          <a:p>
            <a:pPr marL="457200" marR="0" lvl="1" indent="0" rtl="0">
              <a:buNone/>
            </a:pPr>
            <a:r>
              <a:rPr lang="zh-CN" altLang="en-US" b="1" i="0" u="none" strike="noStrike" kern="100" baseline="0" dirty="0">
                <a:latin typeface="等线" panose="02010600030101010101" pitchFamily="2" charset="-122"/>
                <a:ea typeface="等线" panose="02010600030101010101" pitchFamily="2" charset="-122"/>
              </a:rPr>
              <a:t>使用硬件提高性能这是有限的，但同样也是很</a:t>
            </a:r>
            <a:r>
              <a:rPr lang="en-US" altLang="zh-CN" b="1" i="0" u="none" strike="noStrike" kern="100" baseline="0" dirty="0">
                <a:latin typeface="等线" panose="02010600030101010101" pitchFamily="2" charset="-122"/>
                <a:ea typeface="等线" panose="02010600030101010101" pitchFamily="2" charset="-122"/>
              </a:rPr>
              <a:t>low</a:t>
            </a:r>
            <a:r>
              <a:rPr lang="zh-CN" altLang="en-US" b="1" i="0" u="none" strike="noStrike" kern="100" baseline="0" dirty="0">
                <a:latin typeface="等线" panose="02010600030101010101" pitchFamily="2" charset="-122"/>
                <a:ea typeface="等线" panose="02010600030101010101" pitchFamily="2" charset="-122"/>
              </a:rPr>
              <a:t>的。但如果进行交易并行化我们却又很难找到无依赖关系的交易。当然这个问题在</a:t>
            </a:r>
            <a:r>
              <a:rPr lang="en-US" altLang="zh-CN" b="1" i="0" u="none" strike="noStrike" kern="100" baseline="0" dirty="0">
                <a:latin typeface="等线" panose="02010600030101010101" pitchFamily="2" charset="-122"/>
                <a:ea typeface="等线" panose="02010600030101010101" pitchFamily="2" charset="-122"/>
              </a:rPr>
              <a:t>fabric</a:t>
            </a:r>
            <a:r>
              <a:rPr lang="zh-CN" altLang="en-US" b="1" i="0" u="none" strike="noStrike" kern="100" baseline="0" dirty="0">
                <a:latin typeface="等线" panose="02010600030101010101" pitchFamily="2" charset="-122"/>
                <a:ea typeface="等线" panose="02010600030101010101" pitchFamily="2" charset="-122"/>
              </a:rPr>
              <a:t>的读写集中却不是问题。</a:t>
            </a:r>
            <a:endParaRPr lang="en-US" altLang="zh-CN" b="1" i="0" u="none" strike="noStrike" kern="100" baseline="0" dirty="0">
              <a:latin typeface="等线" panose="02010600030101010101" pitchFamily="2" charset="-122"/>
              <a:ea typeface="等线" panose="02010600030101010101" pitchFamily="2" charset="-122"/>
            </a:endParaRPr>
          </a:p>
          <a:p>
            <a:pPr marL="457200" marR="0" lvl="1" indent="0" rtl="0">
              <a:buNone/>
            </a:pPr>
            <a:endParaRPr lang="en-US" altLang="zh-CN" b="1" i="0" u="none" strike="noStrike" kern="100" baseline="0" dirty="0">
              <a:latin typeface="等线" panose="02010600030101010101" pitchFamily="2" charset="-122"/>
              <a:ea typeface="等线" panose="02010600030101010101" pitchFamily="2" charset="-122"/>
            </a:endParaRPr>
          </a:p>
          <a:p>
            <a:pPr marL="457200" lvl="1" indent="0">
              <a:buNone/>
            </a:pPr>
            <a:r>
              <a:rPr lang="zh-CN" altLang="en-US" b="1" kern="100" dirty="0">
                <a:latin typeface="等线" panose="02010600030101010101" pitchFamily="2" charset="-122"/>
                <a:ea typeface="等线" panose="02010600030101010101" pitchFamily="2" charset="-122"/>
              </a:rPr>
              <a:t>读写集构建</a:t>
            </a:r>
            <a:r>
              <a:rPr lang="en-US" altLang="zh-CN" b="1" kern="100" dirty="0">
                <a:latin typeface="等线" panose="02010600030101010101" pitchFamily="2" charset="-122"/>
                <a:ea typeface="等线" panose="02010600030101010101" pitchFamily="2" charset="-122"/>
              </a:rPr>
              <a:t>DAG</a:t>
            </a:r>
            <a:r>
              <a:rPr lang="zh-CN" altLang="en-US" b="1" kern="100" dirty="0">
                <a:latin typeface="等线" panose="02010600030101010101" pitchFamily="2" charset="-122"/>
                <a:ea typeface="等线" panose="02010600030101010101" pitchFamily="2" charset="-122"/>
              </a:rPr>
              <a:t>实现交易验证并行</a:t>
            </a:r>
            <a:endParaRPr lang="en-US" altLang="zh-CN" b="1" kern="100" dirty="0">
              <a:latin typeface="等线" panose="02010600030101010101" pitchFamily="2" charset="-122"/>
              <a:ea typeface="等线" panose="02010600030101010101" pitchFamily="2" charset="-122"/>
            </a:endParaRPr>
          </a:p>
          <a:p>
            <a:pPr marL="457200" lvl="1" indent="0">
              <a:buNone/>
            </a:pPr>
            <a:r>
              <a:rPr lang="zh-CN" altLang="en-US" b="1" kern="100" dirty="0">
                <a:latin typeface="等线" panose="02010600030101010101" pitchFamily="2" charset="-122"/>
                <a:ea typeface="等线" panose="02010600030101010101" pitchFamily="2" charset="-122"/>
              </a:rPr>
              <a:t>    当我们在进行读写集验证之前，我们首先使用读写集构建</a:t>
            </a:r>
            <a:r>
              <a:rPr lang="en-US" altLang="zh-CN" b="1" kern="100" dirty="0">
                <a:latin typeface="等线" panose="02010600030101010101" pitchFamily="2" charset="-122"/>
                <a:ea typeface="等线" panose="02010600030101010101" pitchFamily="2" charset="-122"/>
              </a:rPr>
              <a:t>DAG </a:t>
            </a:r>
            <a:r>
              <a:rPr lang="zh-CN" altLang="en-US" b="1" kern="100" dirty="0">
                <a:latin typeface="等线" panose="02010600030101010101" pitchFamily="2" charset="-122"/>
                <a:ea typeface="等线" panose="02010600030101010101" pitchFamily="2" charset="-122"/>
              </a:rPr>
              <a:t>图。此时我们完全可以对没有依赖关系的交易进行并行验证。</a:t>
            </a:r>
            <a:endParaRPr lang="zh-CN" altLang="en-US" b="1" kern="100" dirty="0">
              <a:latin typeface="Times New Roman" panose="02020603050405020304" pitchFamily="18" charset="0"/>
              <a:ea typeface="等线" panose="02010600030101010101" pitchFamily="2" charset="-122"/>
            </a:endParaRPr>
          </a:p>
          <a:p>
            <a:pPr marL="457200" marR="0" lvl="1" indent="0" rtl="0">
              <a:buNone/>
            </a:pPr>
            <a:endParaRPr lang="zh-CN" altLang="en-US" b="1" i="0" u="none" strike="noStrike" kern="100" baseline="0" dirty="0">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3727295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离子">
  <a:themeElements>
    <a:clrScheme name="离子">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离子">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离子">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108</TotalTime>
  <Words>826</Words>
  <Application>Microsoft Office PowerPoint</Application>
  <PresentationFormat>宽屏</PresentationFormat>
  <Paragraphs>79</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Helvetica Neue</vt:lpstr>
      <vt:lpstr>JetBrains Mono</vt:lpstr>
      <vt:lpstr>等线</vt:lpstr>
      <vt:lpstr>Arial</vt:lpstr>
      <vt:lpstr>Century Gothic</vt:lpstr>
      <vt:lpstr>Times New Roman</vt:lpstr>
      <vt:lpstr>Wingdings 3</vt:lpstr>
      <vt:lpstr>离子</vt:lpstr>
      <vt:lpstr>读写集介绍</vt:lpstr>
      <vt:lpstr>什么是读写集？</vt:lpstr>
      <vt:lpstr>1 fabric读集结构</vt:lpstr>
      <vt:lpstr>2 fabric 写集结构</vt:lpstr>
      <vt:lpstr>3 fabric的交易处理过程</vt:lpstr>
      <vt:lpstr>2 读写集特点</vt:lpstr>
      <vt:lpstr>PowerPoint 演示文稿</vt:lpstr>
      <vt:lpstr>3 DAG</vt:lpstr>
      <vt:lpstr>3 DAG与读写集</vt:lpstr>
      <vt:lpstr>4：读写集优点梳理</vt:lpstr>
      <vt:lpstr>5 fabric 读写集依赖</vt:lpstr>
      <vt:lpstr>5.1 有效依赖</vt:lpstr>
      <vt:lpstr>             结束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星星</dc:creator>
  <cp:lastModifiedBy> </cp:lastModifiedBy>
  <cp:revision>11</cp:revision>
  <dcterms:created xsi:type="dcterms:W3CDTF">2020-12-14T08:44:23Z</dcterms:created>
  <dcterms:modified xsi:type="dcterms:W3CDTF">2020-12-22T07:58:34Z</dcterms:modified>
</cp:coreProperties>
</file>